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9" r:id="rId4"/>
    <p:sldId id="265" r:id="rId5"/>
    <p:sldId id="258" r:id="rId6"/>
    <p:sldId id="274" r:id="rId7"/>
    <p:sldId id="261" r:id="rId8"/>
    <p:sldId id="266" r:id="rId9"/>
    <p:sldId id="267" r:id="rId10"/>
    <p:sldId id="268" r:id="rId11"/>
    <p:sldId id="271" r:id="rId12"/>
    <p:sldId id="272" r:id="rId13"/>
    <p:sldId id="269" r:id="rId14"/>
    <p:sldId id="263"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ia, Hadi" initials="YH" lastIdx="1" clrIdx="0">
    <p:extLst>
      <p:ext uri="{19B8F6BF-5375-455C-9EA6-DF929625EA0E}">
        <p15:presenceInfo xmlns:p15="http://schemas.microsoft.com/office/powerpoint/2012/main" userId="S::1843604@bdeb.qc.ca::0f7ca598-4f43-4d7d-9c57-c0121a7e6f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17" autoAdjust="0"/>
    <p:restoredTop sz="94660"/>
  </p:normalViewPr>
  <p:slideViewPr>
    <p:cSldViewPr snapToGrid="0">
      <p:cViewPr varScale="1">
        <p:scale>
          <a:sx n="72" d="100"/>
          <a:sy n="72" d="100"/>
        </p:scale>
        <p:origin x="90"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E6FC-5ECA-44F0-AB4F-4C4864763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32BD118-F7BE-4683-A4E7-7662F30C3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BABC064-6026-46D8-B9F1-A6C4278363DE}"/>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49AAF1DD-9AA6-49CD-B33E-D9CEC25715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B63B78C-581E-43EC-81A2-08ECD87627E3}"/>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4327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AC1A-7AFE-4CEC-8F1D-9874155FF04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32FEFC9-4274-4913-AD25-4093ADA03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6E3FA7-C29B-400E-AFF3-20EBEB9B291F}"/>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657C3F87-49B1-4533-8C8A-B0EB073F2A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CA17CD1-163B-48AD-B371-32D9BA19A1B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04852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76432-127F-4122-B62E-E3AFAC9573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D18EA8-1D3A-4F1B-825E-12F49E4ECE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393041-2AC2-43B1-B4F3-ECFD31F30E7E}"/>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23BE89DF-2C14-43CB-9E06-E6239A14FF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43D5E7-9BD5-4538-84DF-EDD32959E9B0}"/>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8957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5127-3AEC-4D39-AEC2-3E4DD0C85C8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FD1B743-E9A0-49B3-A3F2-E9D8A4AE3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7EF8CD6-64DC-499D-A7A7-A18C269D3FB0}"/>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63D62EAD-EF6C-49F2-9BB1-12048F68E8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47DBBD-EE0E-432F-AD93-1FEC54FF482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66838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F818-7C96-4100-BEB4-9A9EC2CB5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1624EC6-A05D-4A51-9449-1A299A25A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545CE-D478-4F96-857E-9C5306C822A9}"/>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6FE3CF38-803B-4F34-9E5A-35EE678E869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4883DC-7F80-467B-B874-A61ACA86CA99}"/>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63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F5BE-90E1-435E-9162-A1CE437E96D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8730DB-8037-4612-8299-CEC39D08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2D19D38-A754-4E5D-8A78-1DE2A8F66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6DA5002-4A67-4BA9-BCA0-5B26BB0E4DB7}"/>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6" name="Footer Placeholder 5">
            <a:extLst>
              <a:ext uri="{FF2B5EF4-FFF2-40B4-BE49-F238E27FC236}">
                <a16:creationId xmlns:a16="http://schemas.microsoft.com/office/drawing/2014/main" id="{2DDBBAD5-6A8C-4B88-B83F-A1768ACA1F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E61E00A-C184-4A16-ACF4-657F6D3BA79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81663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7811-7D0F-488F-A054-592C0587E2B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5C72B9-DA6D-4D13-9191-FF18D38B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9A2D4-31B0-41A1-9459-8C7C861D7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8FC70F5-83E1-40D5-9068-F997BABD9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E13650-F267-4957-AE41-D750B7FF79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D03F083-4BE6-439F-B078-BA015E7A58F2}"/>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8" name="Footer Placeholder 7">
            <a:extLst>
              <a:ext uri="{FF2B5EF4-FFF2-40B4-BE49-F238E27FC236}">
                <a16:creationId xmlns:a16="http://schemas.microsoft.com/office/drawing/2014/main" id="{6A317EE3-4BBB-4D8F-B0B3-D3AF9F8DD49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A61D7E-7620-4CED-B41F-66A37321C8C2}"/>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33192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4573-A28A-476D-A9A2-6082E1D4177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89864-8E76-4D34-8924-C547C1784D2F}"/>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4" name="Footer Placeholder 3">
            <a:extLst>
              <a:ext uri="{FF2B5EF4-FFF2-40B4-BE49-F238E27FC236}">
                <a16:creationId xmlns:a16="http://schemas.microsoft.com/office/drawing/2014/main" id="{C647A097-A283-44B3-A7A5-6BCC2F1F65B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EFBA042-00B3-4F8D-9D2E-9A4DECAF6874}"/>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88693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A1B42-C0DC-4929-AE84-049D4F5E7244}"/>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3" name="Footer Placeholder 2">
            <a:extLst>
              <a:ext uri="{FF2B5EF4-FFF2-40B4-BE49-F238E27FC236}">
                <a16:creationId xmlns:a16="http://schemas.microsoft.com/office/drawing/2014/main" id="{C5A5ABAD-C5B1-4453-9313-9E593930A0F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AB6FF53-AFC1-483F-BE84-BB218A35FA0B}"/>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2015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A3E4-2372-4289-9478-179778E7D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D46CD2-FFD9-42EE-A4FD-F5DA3879B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DD5DB08-FB71-463A-AAE8-5C26C8600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1730E-C31F-4BDE-8292-CE7D5A164D12}"/>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6" name="Footer Placeholder 5">
            <a:extLst>
              <a:ext uri="{FF2B5EF4-FFF2-40B4-BE49-F238E27FC236}">
                <a16:creationId xmlns:a16="http://schemas.microsoft.com/office/drawing/2014/main" id="{33042FCF-ED38-4699-B377-8EAB36F227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FAC7E7-581D-4182-8C35-AE5755017E37}"/>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76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5C0-9158-4093-891D-C496B740E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49453C4-5817-4C41-8591-309131CB5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713451C-730C-4496-BC16-7734B8ECD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F9943-F1A9-4139-A3A3-4FF706ED2FFD}"/>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6" name="Footer Placeholder 5">
            <a:extLst>
              <a:ext uri="{FF2B5EF4-FFF2-40B4-BE49-F238E27FC236}">
                <a16:creationId xmlns:a16="http://schemas.microsoft.com/office/drawing/2014/main" id="{7F03BDFD-E8D8-497C-99A1-27C37567A7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7467310-60FE-4436-843A-0322B5257FC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560747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C7020-C8B1-4118-AFB9-3C9D19EDD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FD77E6-A3E5-42FD-911E-6B1ED4EC5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D12ACA-9703-40F7-98C2-6759B2227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243E138E-89D8-4C8F-AA31-DCBF4F85E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A547C56-49D9-45B7-8130-119113C4B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EDB6-2EF5-4B14-A197-770A8ACE6774}" type="slidenum">
              <a:rPr lang="en-CA" smtClean="0"/>
              <a:t>‹#›</a:t>
            </a:fld>
            <a:endParaRPr lang="en-CA"/>
          </a:p>
        </p:txBody>
      </p:sp>
    </p:spTree>
    <p:extLst>
      <p:ext uri="{BB962C8B-B14F-4D97-AF65-F5344CB8AC3E}">
        <p14:creationId xmlns:p14="http://schemas.microsoft.com/office/powerpoint/2010/main" val="307751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Au début, vue avec question et 2 choix, [a] voulez vous utiliser cette application pour apprendre le coran, ou [b] seulement le reviser (ex. Vous êtes déja un Hafidh).</a:t>
            </a:r>
          </a:p>
          <a:p>
            <a:pPr lvl="1"/>
            <a:r>
              <a:rPr lang="fr-CA" sz="1000" noProof="1">
                <a:solidFill>
                  <a:srgbClr val="92D050"/>
                </a:solidFill>
                <a:latin typeface="Courier New" panose="02070309020205020404" pitchFamily="49" charset="0"/>
                <a:cs typeface="Courier New" panose="02070309020205020404" pitchFamily="49" charset="0"/>
              </a:rPr>
              <a:t>Vous pourrez modifier vos réglages plus tard</a:t>
            </a:r>
          </a:p>
          <a:p>
            <a:pPr lvl="1"/>
            <a:r>
              <a:rPr lang="fr-CA" sz="1000" noProof="1">
                <a:solidFill>
                  <a:srgbClr val="92D050"/>
                </a:solidFill>
                <a:latin typeface="Courier New" panose="02070309020205020404" pitchFamily="49" charset="0"/>
                <a:cs typeface="Courier New" panose="02070309020205020404" pitchFamily="49" charset="0"/>
              </a:rPr>
              <a:t>S’il choisit le b, il n’y aura pas le 1,3,4,6 et 7 partiel</a:t>
            </a:r>
          </a:p>
          <a:p>
            <a:r>
              <a:rPr lang="fr-CA" sz="1400" noProof="1">
                <a:solidFill>
                  <a:srgbClr val="92D050"/>
                </a:solidFill>
                <a:latin typeface="Courier New" panose="02070309020205020404" pitchFamily="49" charset="0"/>
                <a:cs typeface="Courier New" panose="02070309020205020404" pitchFamily="49" charset="0"/>
              </a:rPr>
              <a:t>[1] Sélectionnez les parties que vous voulez apprendre. (Sélectionner tout pour tout le Coran)</a:t>
            </a:r>
          </a:p>
          <a:p>
            <a:r>
              <a:rPr lang="fr-CA" sz="1400" noProof="1">
                <a:solidFill>
                  <a:srgbClr val="92D050"/>
                </a:solidFill>
                <a:latin typeface="Courier New" panose="02070309020205020404" pitchFamily="49" charset="0"/>
                <a:cs typeface="Courier New" panose="02070309020205020404" pitchFamily="49" charset="0"/>
              </a:rPr>
              <a:t>[2] Combien de pages/sourate connaissez vous déja. (Ce que vous avez oublié ne compte pas)</a:t>
            </a:r>
          </a:p>
          <a:p>
            <a:pPr lvl="1"/>
            <a:r>
              <a:rPr lang="fr-CA" sz="1000" noProof="1">
                <a:solidFill>
                  <a:srgbClr val="92D050"/>
                </a:solidFill>
                <a:latin typeface="Courier New" panose="02070309020205020404" pitchFamily="49" charset="0"/>
                <a:cs typeface="Courier New" panose="02070309020205020404" pitchFamily="49" charset="0"/>
              </a:rPr>
              <a:t>Ajouter option pour cocher des sourates ou ajouter des pages de telle sourate</a:t>
            </a:r>
          </a:p>
          <a:p>
            <a:r>
              <a:rPr lang="fr-CA" sz="1400" noProof="1">
                <a:solidFill>
                  <a:srgbClr val="92D050"/>
                </a:solidFill>
                <a:latin typeface="Courier New" panose="02070309020205020404" pitchFamily="49" charset="0"/>
                <a:cs typeface="Courier New" panose="02070309020205020404" pitchFamily="49" charset="0"/>
              </a:rPr>
              <a:t>[3] Combien de pages/sourates êtes vous familier avec.(Ex. sourates que vous avez oublié ou que vous lisez régulièrement)</a:t>
            </a:r>
          </a:p>
          <a:p>
            <a:r>
              <a:rPr lang="fr-CA" sz="1400" noProof="1">
                <a:solidFill>
                  <a:srgbClr val="92D050"/>
                </a:solidFill>
                <a:latin typeface="Courier New" panose="02070309020205020404" pitchFamily="49" charset="0"/>
                <a:cs typeface="Courier New" panose="02070309020205020404" pitchFamily="49" charset="0"/>
              </a:rPr>
              <a:t>[4] En combien de temps souhaitez vous apprendre la partie sélectionnée</a:t>
            </a:r>
          </a:p>
          <a:p>
            <a:pPr lvl="1"/>
            <a:r>
              <a:rPr lang="fr-CA" sz="1000" noProof="1">
                <a:solidFill>
                  <a:srgbClr val="92D050"/>
                </a:solidFill>
                <a:latin typeface="Courier New" panose="02070309020205020404" pitchFamily="49" charset="0"/>
                <a:cs typeface="Courier New" panose="02070309020205020404" pitchFamily="49" charset="0"/>
              </a:rPr>
              <a:t>Un scroll année mois jours est rendu</a:t>
            </a:r>
          </a:p>
          <a:p>
            <a:r>
              <a:rPr lang="fr-CA" sz="1400" noProof="1">
                <a:solidFill>
                  <a:srgbClr val="92D050"/>
                </a:solidFill>
                <a:latin typeface="Courier New" panose="02070309020205020404" pitchFamily="49" charset="0"/>
                <a:cs typeface="Courier New" panose="02070309020205020404" pitchFamily="49" charset="0"/>
              </a:rPr>
              <a:t>[5] afficher une vue qui divise son temps en 4 si la durée choisie est plus longue que 4 jours et qui affiche le taux moyen de revision et de mémorisation necessaire Durant chacune de ces 4 périodes et demander à l’utilisateur s’il est d’accord. [oui] [retour]</a:t>
            </a:r>
          </a:p>
          <a:p>
            <a:r>
              <a:rPr lang="fr-CA" sz="1400" noProof="1">
                <a:solidFill>
                  <a:srgbClr val="92D050"/>
                </a:solidFill>
                <a:latin typeface="Courier New" panose="02070309020205020404" pitchFamily="49" charset="0"/>
                <a:cs typeface="Courier New" panose="02070309020205020404" pitchFamily="49" charset="0"/>
              </a:rPr>
              <a:t>[6] Demander dans quel ordre apprendre. (Baqara-Nass) ou (Nass-Baqara)</a:t>
            </a:r>
          </a:p>
          <a:p>
            <a:r>
              <a:rPr lang="fr-CA" sz="1400" noProof="1">
                <a:solidFill>
                  <a:srgbClr val="92D050"/>
                </a:solidFill>
                <a:latin typeface="Courier New" panose="02070309020205020404" pitchFamily="49" charset="0"/>
                <a:cs typeface="Courier New" panose="02070309020205020404" pitchFamily="49" charset="0"/>
              </a:rPr>
              <a:t>[7] Maintenant que les configurations sont terminées, expliquer à l’utilisateur le fonctionnement de l’application. </a:t>
            </a:r>
          </a:p>
          <a:p>
            <a:pPr lvl="1"/>
            <a:r>
              <a:rPr lang="fr-CA" sz="1000" noProof="1">
                <a:solidFill>
                  <a:srgbClr val="92D050"/>
                </a:solidFill>
                <a:latin typeface="Courier New" panose="02070309020205020404" pitchFamily="49" charset="0"/>
                <a:cs typeface="Courier New" panose="02070309020205020404" pitchFamily="49" charset="0"/>
              </a:rPr>
              <a:t>L’utilisateur peut entrer chaque jour les révision et le nouveau Hifdh.</a:t>
            </a:r>
          </a:p>
          <a:p>
            <a:pPr lvl="1"/>
            <a:r>
              <a:rPr lang="fr-CA" sz="1000" noProof="1">
                <a:solidFill>
                  <a:srgbClr val="92D050"/>
                </a:solidFill>
                <a:latin typeface="Courier New" panose="02070309020205020404" pitchFamily="49" charset="0"/>
                <a:cs typeface="Courier New" panose="02070309020205020404" pitchFamily="49" charset="0"/>
              </a:rPr>
              <a:t>L’utilisateur a une jauge de révision pour chaque juz’/sourate/page, quand la sourate vien d’être apprise, elle est dans l’ensemble « makhzun » et la jauge ne doit pas se vider pour 30 jours pour que la sourate/page passe dans l’ensemble « Qadim ». Durant la période makhzun, au tout début, la jauge se vide après 2 PV (jours de non révision) et cela dure les 5 premiers jours. Quand l’utilisateur révise, la jauge récupère 0.5 PV. Chaque 5 jours, la jauge ajoute 1 pv max. Passée à l’ensemble Qadim, la jauge passera a une constante de 10 PV et l’utilisateur gagnera 1 PV à la révision.</a:t>
            </a:r>
          </a:p>
          <a:p>
            <a:pPr lvl="1"/>
            <a:r>
              <a:rPr lang="fr-CA" sz="1000" noProof="1">
                <a:solidFill>
                  <a:srgbClr val="92D050"/>
                </a:solidFill>
                <a:latin typeface="Courier New" panose="02070309020205020404" pitchFamily="49" charset="0"/>
                <a:cs typeface="Courier New" panose="02070309020205020404" pitchFamily="49" charset="0"/>
              </a:rPr>
              <a:t>Quand l’utilisateur n’a pas appris ce qu’il a a apprendre, sa barre de jours restants pour finir par exemple tout le coran, augmente</a:t>
            </a:r>
          </a:p>
          <a:p>
            <a:pPr lvl="1"/>
            <a:r>
              <a:rPr lang="fr-CA" sz="1000" noProof="1">
                <a:solidFill>
                  <a:srgbClr val="92D050"/>
                </a:solidFill>
                <a:latin typeface="Courier New" panose="02070309020205020404" pitchFamily="49" charset="0"/>
                <a:cs typeface="Courier New" panose="02070309020205020404" pitchFamily="49" charset="0"/>
              </a:rPr>
              <a:t>L’utilisateur peut seulement voir ce qu’il va apprendre/réviser pour aujourd’hui et le lendemain (pas après)</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764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a7.1</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a7.2</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a7.3</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630764" y="1448542"/>
            <a:ext cx="2255354" cy="954107"/>
          </a:xfrm>
          <a:prstGeom prst="rect">
            <a:avLst/>
          </a:prstGeom>
          <a:noFill/>
        </p:spPr>
        <p:txBody>
          <a:bodyPr wrap="square" rtlCol="0">
            <a:spAutoFit/>
          </a:bodyPr>
          <a:lstStyle/>
          <a:p>
            <a:pPr algn="ctr"/>
            <a:r>
              <a:rPr lang="en-US" sz="1400" dirty="0" err="1"/>
              <a:t>Chaque</a:t>
            </a:r>
            <a:r>
              <a:rPr lang="en-US" sz="1400" dirty="0"/>
              <a:t> jour, </a:t>
            </a:r>
            <a:r>
              <a:rPr lang="en-US" sz="1400" dirty="0" err="1"/>
              <a:t>vous</a:t>
            </a:r>
            <a:r>
              <a:rPr lang="en-US" sz="1400" dirty="0"/>
              <a:t> </a:t>
            </a:r>
            <a:r>
              <a:rPr lang="en-US" sz="1400" dirty="0" err="1"/>
              <a:t>aurez</a:t>
            </a:r>
            <a:r>
              <a:rPr lang="en-US" sz="1400" dirty="0"/>
              <a:t> </a:t>
            </a:r>
            <a:r>
              <a:rPr lang="en-US" sz="1400" dirty="0" err="1"/>
              <a:t>une</a:t>
            </a:r>
            <a:r>
              <a:rPr lang="en-US" sz="1400" dirty="0"/>
              <a:t> </a:t>
            </a:r>
            <a:r>
              <a:rPr lang="en-US" sz="1400" dirty="0" err="1"/>
              <a:t>partie</a:t>
            </a:r>
            <a:r>
              <a:rPr lang="en-US" sz="1400" dirty="0"/>
              <a:t> à </a:t>
            </a:r>
            <a:r>
              <a:rPr lang="en-US" sz="1400" dirty="0" err="1"/>
              <a:t>apprendre</a:t>
            </a:r>
            <a:r>
              <a:rPr lang="en-US" sz="1400" dirty="0"/>
              <a:t>/</a:t>
            </a:r>
            <a:r>
              <a:rPr lang="en-US" sz="1400" dirty="0" err="1"/>
              <a:t>réviser</a:t>
            </a:r>
            <a:r>
              <a:rPr lang="en-US" sz="1400" dirty="0"/>
              <a:t> que </a:t>
            </a:r>
            <a:r>
              <a:rPr lang="en-US" sz="1400" dirty="0" err="1"/>
              <a:t>vous</a:t>
            </a:r>
            <a:r>
              <a:rPr lang="en-US" sz="1400" dirty="0"/>
              <a:t> </a:t>
            </a:r>
            <a:r>
              <a:rPr lang="en-US" sz="1400" dirty="0" err="1"/>
              <a:t>cocherez</a:t>
            </a:r>
            <a:r>
              <a:rPr lang="en-US" sz="1400" dirty="0"/>
              <a:t> </a:t>
            </a:r>
            <a:r>
              <a:rPr lang="en-US" sz="1400" dirty="0" err="1"/>
              <a:t>quand</a:t>
            </a:r>
            <a:r>
              <a:rPr lang="en-US" sz="1400" dirty="0"/>
              <a:t> </a:t>
            </a:r>
            <a:r>
              <a:rPr lang="en-US" sz="1400" dirty="0" err="1"/>
              <a:t>vous</a:t>
            </a:r>
            <a:r>
              <a:rPr lang="en-US" sz="1400" dirty="0"/>
              <a:t> </a:t>
            </a:r>
            <a:r>
              <a:rPr lang="en-US" sz="1400" dirty="0" err="1"/>
              <a:t>aurez</a:t>
            </a:r>
            <a:r>
              <a:rPr lang="en-US" sz="1400" dirty="0"/>
              <a:t> </a:t>
            </a:r>
            <a:r>
              <a:rPr lang="en-US" sz="1400" dirty="0" err="1"/>
              <a:t>terminé</a:t>
            </a:r>
            <a:r>
              <a:rPr lang="en-US" sz="1400" dirty="0"/>
              <a:t>. </a:t>
            </a:r>
            <a:endParaRPr lang="en-CA" sz="1400" dirty="0"/>
          </a:p>
        </p:txBody>
      </p:sp>
      <p:grpSp>
        <p:nvGrpSpPr>
          <p:cNvPr id="97" name="Group 96">
            <a:extLst>
              <a:ext uri="{FF2B5EF4-FFF2-40B4-BE49-F238E27FC236}">
                <a16:creationId xmlns:a16="http://schemas.microsoft.com/office/drawing/2014/main" id="{721AE7C6-F666-4BB6-BC93-62FB675ED9CB}"/>
              </a:ext>
            </a:extLst>
          </p:cNvPr>
          <p:cNvGrpSpPr/>
          <p:nvPr/>
        </p:nvGrpSpPr>
        <p:grpSpPr>
          <a:xfrm>
            <a:off x="1549994" y="2544016"/>
            <a:ext cx="2403433" cy="1893693"/>
            <a:chOff x="1549994" y="2544016"/>
            <a:chExt cx="2403433" cy="1893693"/>
          </a:xfrm>
        </p:grpSpPr>
        <p:sp>
          <p:nvSpPr>
            <p:cNvPr id="8" name="Rectangle 7">
              <a:extLst>
                <a:ext uri="{FF2B5EF4-FFF2-40B4-BE49-F238E27FC236}">
                  <a16:creationId xmlns:a16="http://schemas.microsoft.com/office/drawing/2014/main" id="{1773B1DB-AD2B-4735-83F4-5E728EDAF114}"/>
                </a:ext>
              </a:extLst>
            </p:cNvPr>
            <p:cNvSpPr/>
            <p:nvPr/>
          </p:nvSpPr>
          <p:spPr>
            <a:xfrm>
              <a:off x="1554480" y="2544016"/>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27</a:t>
              </a:r>
              <a:endParaRPr lang="en-CA" dirty="0"/>
            </a:p>
          </p:txBody>
        </p:sp>
        <p:sp>
          <p:nvSpPr>
            <p:cNvPr id="21" name="Rectangle 20">
              <a:extLst>
                <a:ext uri="{FF2B5EF4-FFF2-40B4-BE49-F238E27FC236}">
                  <a16:creationId xmlns:a16="http://schemas.microsoft.com/office/drawing/2014/main" id="{82BEE768-A20B-4C8C-B49B-4D5DD15B6F5A}"/>
                </a:ext>
              </a:extLst>
            </p:cNvPr>
            <p:cNvSpPr/>
            <p:nvPr/>
          </p:nvSpPr>
          <p:spPr>
            <a:xfrm>
              <a:off x="1554480" y="2867470"/>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28</a:t>
              </a:r>
              <a:endParaRPr lang="en-CA" dirty="0"/>
            </a:p>
          </p:txBody>
        </p:sp>
        <p:sp>
          <p:nvSpPr>
            <p:cNvPr id="25" name="Rectangle 24">
              <a:extLst>
                <a:ext uri="{FF2B5EF4-FFF2-40B4-BE49-F238E27FC236}">
                  <a16:creationId xmlns:a16="http://schemas.microsoft.com/office/drawing/2014/main" id="{60808736-92B9-41E8-A9BC-629AB62C94D8}"/>
                </a:ext>
              </a:extLst>
            </p:cNvPr>
            <p:cNvSpPr/>
            <p:nvPr/>
          </p:nvSpPr>
          <p:spPr>
            <a:xfrm>
              <a:off x="1554480" y="3190924"/>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29</a:t>
              </a:r>
              <a:endParaRPr lang="en-CA" dirty="0"/>
            </a:p>
          </p:txBody>
        </p:sp>
        <p:sp>
          <p:nvSpPr>
            <p:cNvPr id="26" name="Rectangle 25">
              <a:extLst>
                <a:ext uri="{FF2B5EF4-FFF2-40B4-BE49-F238E27FC236}">
                  <a16:creationId xmlns:a16="http://schemas.microsoft.com/office/drawing/2014/main" id="{9E4794CD-5858-40D6-A486-0889ECB66DAA}"/>
                </a:ext>
              </a:extLst>
            </p:cNvPr>
            <p:cNvSpPr/>
            <p:nvPr/>
          </p:nvSpPr>
          <p:spPr>
            <a:xfrm>
              <a:off x="1554480" y="3514378"/>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30</a:t>
              </a:r>
              <a:endParaRPr lang="en-CA" dirty="0"/>
            </a:p>
          </p:txBody>
        </p:sp>
        <p:grpSp>
          <p:nvGrpSpPr>
            <p:cNvPr id="9" name="Group 8">
              <a:extLst>
                <a:ext uri="{FF2B5EF4-FFF2-40B4-BE49-F238E27FC236}">
                  <a16:creationId xmlns:a16="http://schemas.microsoft.com/office/drawing/2014/main" id="{3840E001-2582-4A8B-82F9-E4E3E232D730}"/>
                </a:ext>
              </a:extLst>
            </p:cNvPr>
            <p:cNvGrpSpPr/>
            <p:nvPr/>
          </p:nvGrpSpPr>
          <p:grpSpPr>
            <a:xfrm>
              <a:off x="1549994" y="3822155"/>
              <a:ext cx="2403433" cy="615554"/>
              <a:chOff x="1549994" y="3822155"/>
              <a:chExt cx="2403433" cy="615554"/>
            </a:xfrm>
          </p:grpSpPr>
          <p:sp>
            <p:nvSpPr>
              <p:cNvPr id="27" name="Rectangle 26">
                <a:extLst>
                  <a:ext uri="{FF2B5EF4-FFF2-40B4-BE49-F238E27FC236}">
                    <a16:creationId xmlns:a16="http://schemas.microsoft.com/office/drawing/2014/main" id="{FD979214-ED04-4F65-B532-ABDB4E3DC841}"/>
                  </a:ext>
                </a:extLst>
              </p:cNvPr>
              <p:cNvSpPr/>
              <p:nvPr/>
            </p:nvSpPr>
            <p:spPr>
              <a:xfrm>
                <a:off x="1554480" y="3822155"/>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500</a:t>
                </a:r>
                <a:endParaRPr lang="en-CA" dirty="0"/>
              </a:p>
            </p:txBody>
          </p:sp>
          <p:sp>
            <p:nvSpPr>
              <p:cNvPr id="28" name="Rectangle 27">
                <a:extLst>
                  <a:ext uri="{FF2B5EF4-FFF2-40B4-BE49-F238E27FC236}">
                    <a16:creationId xmlns:a16="http://schemas.microsoft.com/office/drawing/2014/main" id="{DFA2CE4C-F2DD-4863-BE9C-3944C5D7F5A1}"/>
                  </a:ext>
                </a:extLst>
              </p:cNvPr>
              <p:cNvSpPr/>
              <p:nvPr/>
            </p:nvSpPr>
            <p:spPr>
              <a:xfrm>
                <a:off x="1549994" y="4129932"/>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501</a:t>
                </a:r>
                <a:endParaRPr lang="en-CA" dirty="0"/>
              </a:p>
            </p:txBody>
          </p:sp>
        </p:grpSp>
        <p:sp>
          <p:nvSpPr>
            <p:cNvPr id="29" name="Rectangle 28">
              <a:extLst>
                <a:ext uri="{FF2B5EF4-FFF2-40B4-BE49-F238E27FC236}">
                  <a16:creationId xmlns:a16="http://schemas.microsoft.com/office/drawing/2014/main" id="{8C7119EA-292F-4B39-A1EC-13396355467D}"/>
                </a:ext>
              </a:extLst>
            </p:cNvPr>
            <p:cNvSpPr/>
            <p:nvPr/>
          </p:nvSpPr>
          <p:spPr>
            <a:xfrm>
              <a:off x="3720740" y="2620993"/>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0" name="Rectangle 29">
              <a:extLst>
                <a:ext uri="{FF2B5EF4-FFF2-40B4-BE49-F238E27FC236}">
                  <a16:creationId xmlns:a16="http://schemas.microsoft.com/office/drawing/2014/main" id="{F1CBB7EA-D3ED-4796-8F7A-37117AB57800}"/>
                </a:ext>
              </a:extLst>
            </p:cNvPr>
            <p:cNvSpPr/>
            <p:nvPr/>
          </p:nvSpPr>
          <p:spPr>
            <a:xfrm>
              <a:off x="3720740" y="2929137"/>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1" name="Rectangle 30">
              <a:extLst>
                <a:ext uri="{FF2B5EF4-FFF2-40B4-BE49-F238E27FC236}">
                  <a16:creationId xmlns:a16="http://schemas.microsoft.com/office/drawing/2014/main" id="{9CE299CF-440C-418A-BEAC-E87BE9BD850A}"/>
                </a:ext>
              </a:extLst>
            </p:cNvPr>
            <p:cNvSpPr/>
            <p:nvPr/>
          </p:nvSpPr>
          <p:spPr>
            <a:xfrm>
              <a:off x="3720740" y="3255876"/>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2" name="Rectangle 31">
              <a:extLst>
                <a:ext uri="{FF2B5EF4-FFF2-40B4-BE49-F238E27FC236}">
                  <a16:creationId xmlns:a16="http://schemas.microsoft.com/office/drawing/2014/main" id="{732BB08B-45E7-44AA-8CA5-E0740290D9D6}"/>
                </a:ext>
              </a:extLst>
            </p:cNvPr>
            <p:cNvSpPr/>
            <p:nvPr/>
          </p:nvSpPr>
          <p:spPr>
            <a:xfrm>
              <a:off x="3720740" y="3585278"/>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3" name="Rectangle 32">
              <a:extLst>
                <a:ext uri="{FF2B5EF4-FFF2-40B4-BE49-F238E27FC236}">
                  <a16:creationId xmlns:a16="http://schemas.microsoft.com/office/drawing/2014/main" id="{E0A2F936-139A-4596-8B7E-0E327E59174E}"/>
                </a:ext>
              </a:extLst>
            </p:cNvPr>
            <p:cNvSpPr/>
            <p:nvPr/>
          </p:nvSpPr>
          <p:spPr>
            <a:xfrm>
              <a:off x="3720740" y="3887554"/>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4" name="Rectangle 33">
              <a:extLst>
                <a:ext uri="{FF2B5EF4-FFF2-40B4-BE49-F238E27FC236}">
                  <a16:creationId xmlns:a16="http://schemas.microsoft.com/office/drawing/2014/main" id="{7FB6C569-ACD9-430F-A5CC-66B969E4159E}"/>
                </a:ext>
              </a:extLst>
            </p:cNvPr>
            <p:cNvSpPr/>
            <p:nvPr/>
          </p:nvSpPr>
          <p:spPr>
            <a:xfrm>
              <a:off x="3720740" y="4196650"/>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gr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1589909"/>
            <a:ext cx="2255354" cy="954107"/>
          </a:xfrm>
          <a:prstGeom prst="rect">
            <a:avLst/>
          </a:prstGeom>
          <a:noFill/>
        </p:spPr>
        <p:txBody>
          <a:bodyPr wrap="square" rtlCol="0">
            <a:spAutoFit/>
          </a:bodyPr>
          <a:lstStyle/>
          <a:p>
            <a:pPr algn="ctr"/>
            <a:r>
              <a:rPr lang="en-US" sz="1400" dirty="0"/>
              <a:t>Les parties </a:t>
            </a:r>
            <a:r>
              <a:rPr lang="en-US" sz="1400" dirty="0" err="1"/>
              <a:t>mémorisées</a:t>
            </a:r>
            <a:r>
              <a:rPr lang="en-US" sz="1400" dirty="0"/>
              <a:t> </a:t>
            </a:r>
            <a:r>
              <a:rPr lang="en-US" sz="1400" dirty="0" err="1"/>
              <a:t>entrent</a:t>
            </a:r>
            <a:r>
              <a:rPr lang="en-US" sz="1400" dirty="0"/>
              <a:t> dans </a:t>
            </a:r>
            <a:r>
              <a:rPr lang="ar-SY" sz="1400" dirty="0"/>
              <a:t>2</a:t>
            </a:r>
            <a:r>
              <a:rPr lang="en-US" sz="1400" dirty="0"/>
              <a:t> categories : </a:t>
            </a:r>
            <a:r>
              <a:rPr lang="en-US" sz="1400" dirty="0" err="1"/>
              <a:t>Makhzun</a:t>
            </a:r>
            <a:r>
              <a:rPr lang="en-US" sz="1400" dirty="0"/>
              <a:t> (</a:t>
            </a:r>
            <a:r>
              <a:rPr lang="en-US" sz="1400" dirty="0" err="1"/>
              <a:t>Stocké</a:t>
            </a:r>
            <a:r>
              <a:rPr lang="en-US" sz="1400" dirty="0"/>
              <a:t>) et </a:t>
            </a:r>
            <a:r>
              <a:rPr lang="en-US" sz="1400" dirty="0" err="1"/>
              <a:t>Qadim</a:t>
            </a:r>
            <a:r>
              <a:rPr lang="en-US" sz="1400" dirty="0"/>
              <a:t> (</a:t>
            </a:r>
            <a:r>
              <a:rPr lang="en-US" sz="1400" dirty="0" err="1"/>
              <a:t>Ancien</a:t>
            </a:r>
            <a:r>
              <a:rPr lang="en-US" sz="1400" dirty="0"/>
              <a:t>)</a:t>
            </a:r>
            <a:endParaRPr lang="en-CA" sz="1400" dirty="0"/>
          </a:p>
        </p:txBody>
      </p:sp>
      <p:sp>
        <p:nvSpPr>
          <p:cNvPr id="42" name="TextBox 41">
            <a:extLst>
              <a:ext uri="{FF2B5EF4-FFF2-40B4-BE49-F238E27FC236}">
                <a16:creationId xmlns:a16="http://schemas.microsoft.com/office/drawing/2014/main" id="{68BB3EAA-0F98-4C01-AA06-92B4B3549BC3}"/>
              </a:ext>
            </a:extLst>
          </p:cNvPr>
          <p:cNvSpPr txBox="1"/>
          <p:nvPr/>
        </p:nvSpPr>
        <p:spPr>
          <a:xfrm>
            <a:off x="5014686" y="2921941"/>
            <a:ext cx="2208990" cy="1815882"/>
          </a:xfrm>
          <a:prstGeom prst="rect">
            <a:avLst/>
          </a:prstGeom>
          <a:noFill/>
        </p:spPr>
        <p:txBody>
          <a:bodyPr wrap="square" rtlCol="0">
            <a:spAutoFit/>
          </a:bodyPr>
          <a:lstStyle/>
          <a:p>
            <a:r>
              <a:rPr lang="en-US" sz="1400" dirty="0" err="1">
                <a:highlight>
                  <a:srgbClr val="FFFF00"/>
                </a:highlight>
              </a:rPr>
              <a:t>Makhzun</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court </a:t>
            </a:r>
            <a:r>
              <a:rPr lang="en-US" sz="1400" u="sng" dirty="0" err="1"/>
              <a:t>terme</a:t>
            </a:r>
            <a:endParaRPr lang="en-US" sz="1400" u="sng" dirty="0"/>
          </a:p>
          <a:p>
            <a:endParaRPr lang="en-US" sz="1400" u="sng" dirty="0"/>
          </a:p>
          <a:p>
            <a:r>
              <a:rPr lang="en-US" sz="1400" dirty="0" err="1">
                <a:highlight>
                  <a:srgbClr val="FFFF00"/>
                </a:highlight>
              </a:rPr>
              <a:t>Qadim</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long </a:t>
            </a:r>
            <a:r>
              <a:rPr lang="en-US" sz="1400" u="sng" dirty="0" err="1"/>
              <a:t>terme</a:t>
            </a:r>
            <a:endParaRPr lang="en-US" sz="1400" u="sng" dirty="0"/>
          </a:p>
          <a:p>
            <a:endParaRPr lang="en-CA" sz="1400" u="sng"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755770"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45" name="TextBox 44">
            <a:extLst>
              <a:ext uri="{FF2B5EF4-FFF2-40B4-BE49-F238E27FC236}">
                <a16:creationId xmlns:a16="http://schemas.microsoft.com/office/drawing/2014/main" id="{A8932FC2-B7EB-43D5-9644-28435C13832E}"/>
              </a:ext>
            </a:extLst>
          </p:cNvPr>
          <p:cNvSpPr txBox="1"/>
          <p:nvPr/>
        </p:nvSpPr>
        <p:spPr>
          <a:xfrm>
            <a:off x="8305882" y="1404475"/>
            <a:ext cx="2255354" cy="369332"/>
          </a:xfrm>
          <a:prstGeom prst="rect">
            <a:avLst/>
          </a:prstGeom>
          <a:noFill/>
        </p:spPr>
        <p:txBody>
          <a:bodyPr wrap="square" rtlCol="0">
            <a:spAutoFit/>
          </a:bodyPr>
          <a:lstStyle/>
          <a:p>
            <a:pPr algn="ctr"/>
            <a:r>
              <a:rPr lang="fr-CA" dirty="0"/>
              <a:t>Jauges</a:t>
            </a:r>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8" name="Group 67">
            <a:extLst>
              <a:ext uri="{FF2B5EF4-FFF2-40B4-BE49-F238E27FC236}">
                <a16:creationId xmlns:a16="http://schemas.microsoft.com/office/drawing/2014/main" id="{83CD103D-1D27-4D4C-8D79-4797636D54CD}"/>
              </a:ext>
            </a:extLst>
          </p:cNvPr>
          <p:cNvGrpSpPr/>
          <p:nvPr/>
        </p:nvGrpSpPr>
        <p:grpSpPr>
          <a:xfrm>
            <a:off x="9113467" y="5316540"/>
            <a:ext cx="658132" cy="100012"/>
            <a:chOff x="2474913" y="5326063"/>
            <a:chExt cx="658132" cy="100012"/>
          </a:xfrm>
        </p:grpSpPr>
        <p:grpSp>
          <p:nvGrpSpPr>
            <p:cNvPr id="69" name="Group 68">
              <a:extLst>
                <a:ext uri="{FF2B5EF4-FFF2-40B4-BE49-F238E27FC236}">
                  <a16:creationId xmlns:a16="http://schemas.microsoft.com/office/drawing/2014/main" id="{7E3F89D5-302F-47FC-80B6-9AE386996324}"/>
                </a:ext>
              </a:extLst>
            </p:cNvPr>
            <p:cNvGrpSpPr/>
            <p:nvPr/>
          </p:nvGrpSpPr>
          <p:grpSpPr>
            <a:xfrm>
              <a:off x="2474913" y="5326063"/>
              <a:ext cx="519339" cy="100012"/>
              <a:chOff x="2474913" y="5326063"/>
              <a:chExt cx="519339" cy="100012"/>
            </a:xfrm>
          </p:grpSpPr>
          <p:sp>
            <p:nvSpPr>
              <p:cNvPr id="71" name="Oval 70">
                <a:extLst>
                  <a:ext uri="{FF2B5EF4-FFF2-40B4-BE49-F238E27FC236}">
                    <a16:creationId xmlns:a16="http://schemas.microsoft.com/office/drawing/2014/main" id="{59CEC055-6825-40C5-86F4-01E15679DAD2}"/>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C4D6FA05-083B-41FC-875D-6D52C109DA76}"/>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10F52949-2015-40E1-8F2D-8644872602E9}"/>
                  </a:ext>
                </a:extLst>
              </p:cNvPr>
              <p:cNvSpPr/>
              <p:nvPr/>
            </p:nvSpPr>
            <p:spPr>
              <a:xfrm>
                <a:off x="2755447"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B27BE7B6-330A-47E2-8482-9B8B792D4114}"/>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0" name="Oval 69">
              <a:extLst>
                <a:ext uri="{FF2B5EF4-FFF2-40B4-BE49-F238E27FC236}">
                  <a16:creationId xmlns:a16="http://schemas.microsoft.com/office/drawing/2014/main" id="{5FE7D52C-35CE-434F-8C88-FE31E4B268F6}"/>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5" name="TextBox 74">
            <a:extLst>
              <a:ext uri="{FF2B5EF4-FFF2-40B4-BE49-F238E27FC236}">
                <a16:creationId xmlns:a16="http://schemas.microsoft.com/office/drawing/2014/main" id="{C98E7C6B-F6B6-4647-A282-A44C887332BC}"/>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grpSp>
        <p:nvGrpSpPr>
          <p:cNvPr id="92" name="Group 91">
            <a:extLst>
              <a:ext uri="{FF2B5EF4-FFF2-40B4-BE49-F238E27FC236}">
                <a16:creationId xmlns:a16="http://schemas.microsoft.com/office/drawing/2014/main" id="{79D1D45E-53A3-4CB2-A8DD-036F3AA74674}"/>
              </a:ext>
            </a:extLst>
          </p:cNvPr>
          <p:cNvGrpSpPr/>
          <p:nvPr/>
        </p:nvGrpSpPr>
        <p:grpSpPr>
          <a:xfrm>
            <a:off x="8282711" y="3962878"/>
            <a:ext cx="2353155" cy="696997"/>
            <a:chOff x="8284364" y="3956321"/>
            <a:chExt cx="2353155" cy="696997"/>
          </a:xfrm>
        </p:grpSpPr>
        <p:sp>
          <p:nvSpPr>
            <p:cNvPr id="89" name="Rectangle 88">
              <a:extLst>
                <a:ext uri="{FF2B5EF4-FFF2-40B4-BE49-F238E27FC236}">
                  <a16:creationId xmlns:a16="http://schemas.microsoft.com/office/drawing/2014/main" id="{3DEF892F-ED2A-4B04-8008-E78A3989E600}"/>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80" name="TextBox 79">
              <a:extLst>
                <a:ext uri="{FF2B5EF4-FFF2-40B4-BE49-F238E27FC236}">
                  <a16:creationId xmlns:a16="http://schemas.microsoft.com/office/drawing/2014/main" id="{DD12E2E7-8287-45BB-B10D-693F54601559}"/>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83" name="Rectangle 82">
              <a:extLst>
                <a:ext uri="{FF2B5EF4-FFF2-40B4-BE49-F238E27FC236}">
                  <a16:creationId xmlns:a16="http://schemas.microsoft.com/office/drawing/2014/main" id="{C5085854-56FD-434D-90D3-706EE85DD886}"/>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8" name="TextBox 77">
              <a:extLst>
                <a:ext uri="{FF2B5EF4-FFF2-40B4-BE49-F238E27FC236}">
                  <a16:creationId xmlns:a16="http://schemas.microsoft.com/office/drawing/2014/main" id="{C01B339F-E561-4336-A4BC-F9F5B0028DCB}"/>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79" name="TextBox 78">
              <a:extLst>
                <a:ext uri="{FF2B5EF4-FFF2-40B4-BE49-F238E27FC236}">
                  <a16:creationId xmlns:a16="http://schemas.microsoft.com/office/drawing/2014/main" id="{E8063C45-C785-4A87-926C-6F5D9D5214F3}"/>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8" name="Rectangle 17">
              <a:extLst>
                <a:ext uri="{FF2B5EF4-FFF2-40B4-BE49-F238E27FC236}">
                  <a16:creationId xmlns:a16="http://schemas.microsoft.com/office/drawing/2014/main" id="{72FA3EA7-88DE-404C-ABFB-59BA3F7C93B8}"/>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2" name="Rectangle 81">
              <a:extLst>
                <a:ext uri="{FF2B5EF4-FFF2-40B4-BE49-F238E27FC236}">
                  <a16:creationId xmlns:a16="http://schemas.microsoft.com/office/drawing/2014/main" id="{BB956F5C-C94C-4745-A521-E9370543D50B}"/>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1" name="Rectangle 80">
              <a:extLst>
                <a:ext uri="{FF2B5EF4-FFF2-40B4-BE49-F238E27FC236}">
                  <a16:creationId xmlns:a16="http://schemas.microsoft.com/office/drawing/2014/main" id="{9F601B1E-6506-45C8-8794-E6A2D1B1B4C7}"/>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5" name="Rectangle 84">
              <a:extLst>
                <a:ext uri="{FF2B5EF4-FFF2-40B4-BE49-F238E27FC236}">
                  <a16:creationId xmlns:a16="http://schemas.microsoft.com/office/drawing/2014/main" id="{D33D85CB-8869-40A9-A5E7-99C24DA09229}"/>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6" name="Rectangle 85">
              <a:extLst>
                <a:ext uri="{FF2B5EF4-FFF2-40B4-BE49-F238E27FC236}">
                  <a16:creationId xmlns:a16="http://schemas.microsoft.com/office/drawing/2014/main" id="{23629C56-8A73-489B-B4F3-327C76638F1F}"/>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7" name="Rectangle 86">
              <a:extLst>
                <a:ext uri="{FF2B5EF4-FFF2-40B4-BE49-F238E27FC236}">
                  <a16:creationId xmlns:a16="http://schemas.microsoft.com/office/drawing/2014/main" id="{5C20F55C-39CC-48F6-AB4B-2950030A82AD}"/>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8" name="Rectangle 87">
              <a:extLst>
                <a:ext uri="{FF2B5EF4-FFF2-40B4-BE49-F238E27FC236}">
                  <a16:creationId xmlns:a16="http://schemas.microsoft.com/office/drawing/2014/main" id="{39A661A1-6BC4-4695-88C3-120CD337C497}"/>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4" name="Rectangle 83">
              <a:extLst>
                <a:ext uri="{FF2B5EF4-FFF2-40B4-BE49-F238E27FC236}">
                  <a16:creationId xmlns:a16="http://schemas.microsoft.com/office/drawing/2014/main" id="{44D921F1-7F93-4F59-888B-48F707CDF1A0}"/>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2C54C378-4DFE-471C-9328-73683948BB86}"/>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TextBox 89">
              <a:extLst>
                <a:ext uri="{FF2B5EF4-FFF2-40B4-BE49-F238E27FC236}">
                  <a16:creationId xmlns:a16="http://schemas.microsoft.com/office/drawing/2014/main" id="{99C4073B-C534-4CED-91DA-F3E0C7129CCF}"/>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93" name="TextBox 92">
              <a:extLst>
                <a:ext uri="{FF2B5EF4-FFF2-40B4-BE49-F238E27FC236}">
                  <a16:creationId xmlns:a16="http://schemas.microsoft.com/office/drawing/2014/main" id="{36751ADC-7676-48C3-BF0B-5C24D8961B28}"/>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94" name="TextBox 93">
              <a:extLst>
                <a:ext uri="{FF2B5EF4-FFF2-40B4-BE49-F238E27FC236}">
                  <a16:creationId xmlns:a16="http://schemas.microsoft.com/office/drawing/2014/main" id="{84AE3623-9609-438F-AE90-C158D09F680F}"/>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95" name="TextBox 94">
              <a:extLst>
                <a:ext uri="{FF2B5EF4-FFF2-40B4-BE49-F238E27FC236}">
                  <a16:creationId xmlns:a16="http://schemas.microsoft.com/office/drawing/2014/main" id="{FB280577-B003-4CDE-B963-00510689BAA6}"/>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96" name="TextBox 95">
              <a:extLst>
                <a:ext uri="{FF2B5EF4-FFF2-40B4-BE49-F238E27FC236}">
                  <a16:creationId xmlns:a16="http://schemas.microsoft.com/office/drawing/2014/main" id="{CC1AFAA4-BA47-4895-A533-C18E5363AA5B}"/>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sp>
        <p:nvSpPr>
          <p:cNvPr id="77" name="TextBox 76">
            <a:extLst>
              <a:ext uri="{FF2B5EF4-FFF2-40B4-BE49-F238E27FC236}">
                <a16:creationId xmlns:a16="http://schemas.microsoft.com/office/drawing/2014/main" id="{FBF38A09-B58E-4FCD-8942-1724313335E7}"/>
              </a:ext>
            </a:extLst>
          </p:cNvPr>
          <p:cNvSpPr txBox="1"/>
          <p:nvPr/>
        </p:nvSpPr>
        <p:spPr>
          <a:xfrm>
            <a:off x="8236297" y="1787549"/>
            <a:ext cx="2401222" cy="2431435"/>
          </a:xfrm>
          <a:prstGeom prst="rect">
            <a:avLst/>
          </a:prstGeom>
          <a:noFill/>
        </p:spPr>
        <p:txBody>
          <a:bodyPr wrap="square" rtlCol="0">
            <a:spAutoFit/>
          </a:bodyPr>
          <a:lstStyle/>
          <a:p>
            <a:pPr algn="ctr"/>
            <a:r>
              <a:rPr lang="fr-CA" sz="1000" dirty="0"/>
              <a:t>Chaque partie mémorisée aura une jauge verte vous indiquant sont état.  </a:t>
            </a:r>
            <a:r>
              <a:rPr lang="fr-FR" sz="1000" dirty="0"/>
              <a:t>Quand une partie </a:t>
            </a:r>
            <a:r>
              <a:rPr lang="fr-FR" sz="1000" dirty="0" err="1"/>
              <a:t>vien</a:t>
            </a:r>
            <a:r>
              <a:rPr lang="fr-FR" sz="1000" dirty="0"/>
              <a:t> d’être mémorisée, la jauge verte ne doit pas se vider pour 30 jours pour que la partie passe dans l’ensemble </a:t>
            </a:r>
            <a:r>
              <a:rPr lang="fr-FR" sz="1000" dirty="0" err="1"/>
              <a:t>Qadim</a:t>
            </a:r>
            <a:r>
              <a:rPr lang="fr-FR" sz="1000" dirty="0"/>
              <a:t>. Au tout début, la jauge verte a 2 points max. Quand l’utilisateur ne révise pas ce qu’il a à réviser, la jauge perds 1 point. S’il révise, la jauge récupère 0.5 points. Chaque 5 jours, la jauge ajoute 1 point max. Passée à l’ensemble </a:t>
            </a:r>
            <a:r>
              <a:rPr lang="fr-FR" sz="1000" dirty="0" err="1"/>
              <a:t>Qadim</a:t>
            </a:r>
            <a:r>
              <a:rPr lang="fr-FR" sz="1000" dirty="0"/>
              <a:t>, la jauge verte restera stable à 15 points max et l’utilisateur restaurera 1 point à la révision.</a:t>
            </a:r>
          </a:p>
          <a:p>
            <a:pPr algn="ctr"/>
            <a:endParaRPr lang="fr-CA" sz="1200" dirty="0"/>
          </a:p>
        </p:txBody>
      </p:sp>
    </p:spTree>
    <p:extLst>
      <p:ext uri="{BB962C8B-B14F-4D97-AF65-F5344CB8AC3E}">
        <p14:creationId xmlns:p14="http://schemas.microsoft.com/office/powerpoint/2010/main" val="357941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a7.4</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a7.5</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À faire</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554481" y="1448542"/>
            <a:ext cx="2407920" cy="1815882"/>
          </a:xfrm>
          <a:prstGeom prst="rect">
            <a:avLst/>
          </a:prstGeom>
          <a:noFill/>
        </p:spPr>
        <p:txBody>
          <a:bodyPr wrap="square" rtlCol="0">
            <a:spAutoFit/>
          </a:bodyPr>
          <a:lstStyle/>
          <a:p>
            <a:pPr algn="ctr"/>
            <a:r>
              <a:rPr lang="en-US" sz="1400" dirty="0" err="1"/>
              <a:t>Vous</a:t>
            </a:r>
            <a:r>
              <a:rPr lang="en-US" sz="1400" dirty="0"/>
              <a:t> </a:t>
            </a:r>
            <a:r>
              <a:rPr lang="en-US" sz="1400" dirty="0" err="1"/>
              <a:t>avez</a:t>
            </a:r>
            <a:r>
              <a:rPr lang="en-US" sz="1400" dirty="0"/>
              <a:t> </a:t>
            </a:r>
            <a:r>
              <a:rPr lang="en-US" sz="1400" dirty="0" err="1"/>
              <a:t>également</a:t>
            </a:r>
            <a:r>
              <a:rPr lang="en-US" sz="1400" dirty="0"/>
              <a:t> </a:t>
            </a:r>
            <a:r>
              <a:rPr lang="en-US" sz="1400" dirty="0" err="1"/>
              <a:t>une</a:t>
            </a:r>
            <a:r>
              <a:rPr lang="en-US" sz="1400" dirty="0"/>
              <a:t> barre </a:t>
            </a:r>
            <a:r>
              <a:rPr lang="en-US" sz="1400" dirty="0" err="1"/>
              <a:t>vous</a:t>
            </a:r>
            <a:r>
              <a:rPr lang="en-US" sz="1400" dirty="0"/>
              <a:t> informant du temps </a:t>
            </a:r>
            <a:r>
              <a:rPr lang="en-US" sz="1400" dirty="0" err="1"/>
              <a:t>restant</a:t>
            </a:r>
            <a:r>
              <a:rPr lang="en-US" sz="1400" dirty="0"/>
              <a:t> pour </a:t>
            </a:r>
            <a:r>
              <a:rPr lang="en-US" sz="1400" dirty="0" err="1"/>
              <a:t>terminer</a:t>
            </a:r>
            <a:r>
              <a:rPr lang="en-US" sz="1400" dirty="0"/>
              <a:t> les parties que </a:t>
            </a:r>
            <a:r>
              <a:rPr lang="en-US" sz="1400" dirty="0" err="1"/>
              <a:t>vous</a:t>
            </a:r>
            <a:r>
              <a:rPr lang="en-US" sz="1400" dirty="0"/>
              <a:t> </a:t>
            </a:r>
            <a:r>
              <a:rPr lang="en-US" sz="1400" dirty="0" err="1"/>
              <a:t>avez</a:t>
            </a:r>
            <a:r>
              <a:rPr lang="en-US" sz="1400" dirty="0"/>
              <a:t> </a:t>
            </a:r>
            <a:r>
              <a:rPr lang="en-US" sz="1400" dirty="0" err="1"/>
              <a:t>choisi</a:t>
            </a:r>
            <a:r>
              <a:rPr lang="en-US" sz="1400" dirty="0"/>
              <a:t>(e) </a:t>
            </a:r>
            <a:r>
              <a:rPr lang="en-US" sz="1400" dirty="0" err="1"/>
              <a:t>d’apprendre</a:t>
            </a:r>
            <a:r>
              <a:rPr lang="en-US" sz="1400" dirty="0"/>
              <a:t>. </a:t>
            </a:r>
            <a:r>
              <a:rPr lang="en-US" sz="1400" dirty="0" err="1"/>
              <a:t>Quand</a:t>
            </a:r>
            <a:r>
              <a:rPr lang="en-US" sz="1400" dirty="0"/>
              <a:t> </a:t>
            </a:r>
            <a:r>
              <a:rPr lang="en-US" sz="1400" dirty="0" err="1"/>
              <a:t>vous</a:t>
            </a:r>
            <a:r>
              <a:rPr lang="en-US" sz="1400" dirty="0"/>
              <a:t> ne </a:t>
            </a:r>
            <a:r>
              <a:rPr lang="en-US" sz="1400" dirty="0" err="1"/>
              <a:t>mémorisez</a:t>
            </a:r>
            <a:r>
              <a:rPr lang="en-US" sz="1400" dirty="0"/>
              <a:t> pas </a:t>
            </a:r>
            <a:r>
              <a:rPr lang="en-US" sz="1400" dirty="0" err="1"/>
              <a:t>votre</a:t>
            </a:r>
            <a:r>
              <a:rPr lang="en-US" sz="1400" dirty="0"/>
              <a:t> </a:t>
            </a:r>
            <a:r>
              <a:rPr lang="en-US" sz="1400" dirty="0" err="1"/>
              <a:t>partie</a:t>
            </a:r>
            <a:r>
              <a:rPr lang="en-US" sz="1400" dirty="0"/>
              <a:t>, le temps </a:t>
            </a:r>
            <a:r>
              <a:rPr lang="en-US" sz="1400" dirty="0" err="1"/>
              <a:t>restant</a:t>
            </a:r>
            <a:r>
              <a:rPr lang="en-US" sz="1400" dirty="0"/>
              <a:t> </a:t>
            </a:r>
            <a:r>
              <a:rPr lang="en-US" sz="1400" dirty="0" err="1"/>
              <a:t>est</a:t>
            </a:r>
            <a:r>
              <a:rPr lang="en-US" sz="1400" dirty="0"/>
              <a:t> mis à jour.</a:t>
            </a:r>
            <a:endParaRPr lang="en-CA" sz="1400"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2707859"/>
            <a:ext cx="2255354" cy="954107"/>
          </a:xfrm>
          <a:prstGeom prst="rect">
            <a:avLst/>
          </a:prstGeom>
          <a:noFill/>
        </p:spPr>
        <p:txBody>
          <a:bodyPr wrap="square" rtlCol="0">
            <a:spAutoFit/>
          </a:bodyPr>
          <a:lstStyle/>
          <a:p>
            <a:pPr algn="ctr"/>
            <a:r>
              <a:rPr lang="en-US" sz="1400" dirty="0"/>
              <a:t>Voilà ! </a:t>
            </a:r>
            <a:r>
              <a:rPr lang="en-US" sz="1400" dirty="0" err="1"/>
              <a:t>Vous</a:t>
            </a:r>
            <a:r>
              <a:rPr lang="en-US" sz="1400" dirty="0"/>
              <a:t> </a:t>
            </a:r>
            <a:r>
              <a:rPr lang="en-US" sz="1400" dirty="0" err="1"/>
              <a:t>êtes</a:t>
            </a:r>
            <a:r>
              <a:rPr lang="en-US" sz="1400" dirty="0"/>
              <a:t> </a:t>
            </a:r>
            <a:r>
              <a:rPr lang="en-US" sz="1400" dirty="0" err="1"/>
              <a:t>prêts</a:t>
            </a:r>
            <a:r>
              <a:rPr lang="en-US" sz="1400" dirty="0"/>
              <a:t> pour commencer. Bonne chance dans </a:t>
            </a:r>
            <a:r>
              <a:rPr lang="en-US" sz="1400" dirty="0" err="1"/>
              <a:t>votre</a:t>
            </a:r>
            <a:r>
              <a:rPr lang="en-US" sz="1400" dirty="0"/>
              <a:t> voyage pour </a:t>
            </a:r>
            <a:r>
              <a:rPr lang="en-US" sz="1400" dirty="0" err="1"/>
              <a:t>apprendre</a:t>
            </a:r>
            <a:r>
              <a:rPr lang="en-US" sz="1400" dirty="0"/>
              <a:t> le Coran !</a:t>
            </a:r>
            <a:endParaRPr lang="en-CA" sz="1400"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559634" y="4699507"/>
            <a:ext cx="1072730" cy="307777"/>
          </a:xfrm>
          <a:prstGeom prst="rect">
            <a:avLst/>
          </a:prstGeom>
          <a:noFill/>
        </p:spPr>
        <p:txBody>
          <a:bodyPr wrap="none" rtlCol="0">
            <a:spAutoFit/>
          </a:bodyPr>
          <a:lstStyle/>
          <a:p>
            <a:r>
              <a:rPr lang="en-US" sz="1400" dirty="0">
                <a:solidFill>
                  <a:schemeClr val="accent1">
                    <a:lumMod val="75000"/>
                  </a:schemeClr>
                </a:solidFill>
              </a:rPr>
              <a:t>Commencer</a:t>
            </a:r>
            <a:endParaRPr lang="en-CA" sz="1400" dirty="0">
              <a:solidFill>
                <a:schemeClr val="accent1">
                  <a:lumMod val="75000"/>
                </a:schemeClr>
              </a:solidFill>
            </a:endParaRPr>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a:extLst>
              <a:ext uri="{FF2B5EF4-FFF2-40B4-BE49-F238E27FC236}">
                <a16:creationId xmlns:a16="http://schemas.microsoft.com/office/drawing/2014/main" id="{72F5F2EB-74F0-46E4-BB1C-EB9BD832E30F}"/>
              </a:ext>
            </a:extLst>
          </p:cNvPr>
          <p:cNvGrpSpPr/>
          <p:nvPr/>
        </p:nvGrpSpPr>
        <p:grpSpPr>
          <a:xfrm>
            <a:off x="1595438" y="3661966"/>
            <a:ext cx="2333625" cy="662384"/>
            <a:chOff x="1595438" y="3661966"/>
            <a:chExt cx="2333625" cy="662384"/>
          </a:xfrm>
        </p:grpSpPr>
        <p:sp>
          <p:nvSpPr>
            <p:cNvPr id="6" name="Rectangle 5">
              <a:extLst>
                <a:ext uri="{FF2B5EF4-FFF2-40B4-BE49-F238E27FC236}">
                  <a16:creationId xmlns:a16="http://schemas.microsoft.com/office/drawing/2014/main" id="{6858F6B6-CEA9-43FE-AD0A-28C423024E4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ectangle 15">
              <a:extLst>
                <a:ext uri="{FF2B5EF4-FFF2-40B4-BE49-F238E27FC236}">
                  <a16:creationId xmlns:a16="http://schemas.microsoft.com/office/drawing/2014/main" id="{10527668-6BFD-46C3-B3FA-ACFE1BA4EE2B}"/>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4098" name="Picture 2" descr="Avatar Icon of Flat style - Available in SVG, PNG, EPS, AI &amp; Icon ...">
              <a:extLst>
                <a:ext uri="{FF2B5EF4-FFF2-40B4-BE49-F238E27FC236}">
                  <a16:creationId xmlns:a16="http://schemas.microsoft.com/office/drawing/2014/main" id="{653B3BB1-4EBC-4675-924B-E6A6332E9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305E7E-8E6E-44DD-95C2-AC97E4B2F816}"/>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59" name="TextBox 58">
              <a:extLst>
                <a:ext uri="{FF2B5EF4-FFF2-40B4-BE49-F238E27FC236}">
                  <a16:creationId xmlns:a16="http://schemas.microsoft.com/office/drawing/2014/main" id="{30ABC712-85EF-497F-8AB3-1FDEADB8C037}"/>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60" name="TextBox 59">
              <a:extLst>
                <a:ext uri="{FF2B5EF4-FFF2-40B4-BE49-F238E27FC236}">
                  <a16:creationId xmlns:a16="http://schemas.microsoft.com/office/drawing/2014/main" id="{41839A54-E9D6-4BC1-B236-ECEFFE07306E}"/>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78" name="Group 77">
            <a:extLst>
              <a:ext uri="{FF2B5EF4-FFF2-40B4-BE49-F238E27FC236}">
                <a16:creationId xmlns:a16="http://schemas.microsoft.com/office/drawing/2014/main" id="{D84B1873-9F32-44F1-92BE-B8576B815DF8}"/>
              </a:ext>
            </a:extLst>
          </p:cNvPr>
          <p:cNvGrpSpPr/>
          <p:nvPr/>
        </p:nvGrpSpPr>
        <p:grpSpPr>
          <a:xfrm>
            <a:off x="8260393" y="1473800"/>
            <a:ext cx="2333625" cy="662384"/>
            <a:chOff x="1595438" y="3661966"/>
            <a:chExt cx="2333625" cy="662384"/>
          </a:xfrm>
        </p:grpSpPr>
        <p:sp>
          <p:nvSpPr>
            <p:cNvPr id="79" name="Rectangle 78">
              <a:extLst>
                <a:ext uri="{FF2B5EF4-FFF2-40B4-BE49-F238E27FC236}">
                  <a16:creationId xmlns:a16="http://schemas.microsoft.com/office/drawing/2014/main" id="{8C469D17-71A5-4672-8D4A-1A818A28283A}"/>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80" name="Rectangle 79">
              <a:extLst>
                <a:ext uri="{FF2B5EF4-FFF2-40B4-BE49-F238E27FC236}">
                  <a16:creationId xmlns:a16="http://schemas.microsoft.com/office/drawing/2014/main" id="{5C7C22B6-2B82-40B7-B315-266CA980B703}"/>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81" name="Picture 2" descr="Avatar Icon of Flat style - Available in SVG, PNG, EPS, AI &amp; Icon ...">
              <a:extLst>
                <a:ext uri="{FF2B5EF4-FFF2-40B4-BE49-F238E27FC236}">
                  <a16:creationId xmlns:a16="http://schemas.microsoft.com/office/drawing/2014/main" id="{1D04A2BE-8ED5-47C7-8F68-B8510312B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B97BB4E2-4F6A-4315-8209-2F9C67D96A75}"/>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83" name="TextBox 82">
              <a:extLst>
                <a:ext uri="{FF2B5EF4-FFF2-40B4-BE49-F238E27FC236}">
                  <a16:creationId xmlns:a16="http://schemas.microsoft.com/office/drawing/2014/main" id="{333116C5-F3BD-4756-982D-FF42AD4A0E1E}"/>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84" name="TextBox 83">
              <a:extLst>
                <a:ext uri="{FF2B5EF4-FFF2-40B4-BE49-F238E27FC236}">
                  <a16:creationId xmlns:a16="http://schemas.microsoft.com/office/drawing/2014/main" id="{77BF7C52-CE30-40C4-AA0C-25A391AB36E4}"/>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92" name="Group 91">
            <a:extLst>
              <a:ext uri="{FF2B5EF4-FFF2-40B4-BE49-F238E27FC236}">
                <a16:creationId xmlns:a16="http://schemas.microsoft.com/office/drawing/2014/main" id="{890178EB-B841-4B90-8103-F1376E5FBB0C}"/>
              </a:ext>
            </a:extLst>
          </p:cNvPr>
          <p:cNvGrpSpPr/>
          <p:nvPr/>
        </p:nvGrpSpPr>
        <p:grpSpPr>
          <a:xfrm>
            <a:off x="8253413" y="5007284"/>
            <a:ext cx="2389641" cy="575695"/>
            <a:chOff x="8253413" y="5007284"/>
            <a:chExt cx="2389641" cy="575695"/>
          </a:xfrm>
        </p:grpSpPr>
        <p:sp>
          <p:nvSpPr>
            <p:cNvPr id="38" name="Rectangle 37">
              <a:extLst>
                <a:ext uri="{FF2B5EF4-FFF2-40B4-BE49-F238E27FC236}">
                  <a16:creationId xmlns:a16="http://schemas.microsoft.com/office/drawing/2014/main" id="{AF5D164C-A822-466B-9B7C-96E2FBE8AF8A}"/>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253413" y="5014260"/>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62" name="TextBox 61">
              <a:extLst>
                <a:ext uri="{FF2B5EF4-FFF2-40B4-BE49-F238E27FC236}">
                  <a16:creationId xmlns:a16="http://schemas.microsoft.com/office/drawing/2014/main" id="{CE914D80-CDD5-4F2B-ACBF-6964081B3861}"/>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87" name="TextBox 86">
              <a:extLst>
                <a:ext uri="{FF2B5EF4-FFF2-40B4-BE49-F238E27FC236}">
                  <a16:creationId xmlns:a16="http://schemas.microsoft.com/office/drawing/2014/main" id="{8158F223-0083-40B9-985C-8FCA920B6E8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88" name="TextBox 87">
              <a:extLst>
                <a:ext uri="{FF2B5EF4-FFF2-40B4-BE49-F238E27FC236}">
                  <a16:creationId xmlns:a16="http://schemas.microsoft.com/office/drawing/2014/main" id="{DE39F09A-19C4-4D29-87CD-F086FE632163}"/>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89" name="TextBox 88">
              <a:extLst>
                <a:ext uri="{FF2B5EF4-FFF2-40B4-BE49-F238E27FC236}">
                  <a16:creationId xmlns:a16="http://schemas.microsoft.com/office/drawing/2014/main" id="{7DA3EF31-BE98-4BCA-ADF3-DB6AEE7CBC5B}"/>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sp>
        <p:nvSpPr>
          <p:cNvPr id="91" name="Oval 90">
            <a:extLst>
              <a:ext uri="{FF2B5EF4-FFF2-40B4-BE49-F238E27FC236}">
                <a16:creationId xmlns:a16="http://schemas.microsoft.com/office/drawing/2014/main" id="{2AC97552-780C-40F8-B3D6-FEFCAA595F47}"/>
              </a:ext>
            </a:extLst>
          </p:cNvPr>
          <p:cNvSpPr/>
          <p:nvPr/>
        </p:nvSpPr>
        <p:spPr>
          <a:xfrm>
            <a:off x="9995778" y="4300361"/>
            <a:ext cx="611290" cy="58731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90" name="Graphic 89" descr="Daily calendar">
            <a:extLst>
              <a:ext uri="{FF2B5EF4-FFF2-40B4-BE49-F238E27FC236}">
                <a16:creationId xmlns:a16="http://schemas.microsoft.com/office/drawing/2014/main" id="{3C62F0F5-4B15-4E43-97BA-C67EB0C54C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91207" y="4381264"/>
            <a:ext cx="420431" cy="420431"/>
          </a:xfrm>
          <a:prstGeom prst="rect">
            <a:avLst/>
          </a:prstGeom>
        </p:spPr>
      </p:pic>
      <p:grpSp>
        <p:nvGrpSpPr>
          <p:cNvPr id="104" name="Group 103">
            <a:extLst>
              <a:ext uri="{FF2B5EF4-FFF2-40B4-BE49-F238E27FC236}">
                <a16:creationId xmlns:a16="http://schemas.microsoft.com/office/drawing/2014/main" id="{ED3B35DE-64E3-468C-9AAC-EB06258E0CA3}"/>
              </a:ext>
            </a:extLst>
          </p:cNvPr>
          <p:cNvGrpSpPr/>
          <p:nvPr/>
        </p:nvGrpSpPr>
        <p:grpSpPr>
          <a:xfrm>
            <a:off x="8255983" y="2285995"/>
            <a:ext cx="2362525" cy="1843356"/>
            <a:chOff x="1549994" y="2544016"/>
            <a:chExt cx="2403433" cy="1893693"/>
          </a:xfrm>
        </p:grpSpPr>
        <p:sp>
          <p:nvSpPr>
            <p:cNvPr id="105" name="Rectangle 104">
              <a:extLst>
                <a:ext uri="{FF2B5EF4-FFF2-40B4-BE49-F238E27FC236}">
                  <a16:creationId xmlns:a16="http://schemas.microsoft.com/office/drawing/2014/main" id="{5BF1D7AC-6B2E-43C3-9A2F-E74FE7ACC129}"/>
                </a:ext>
              </a:extLst>
            </p:cNvPr>
            <p:cNvSpPr/>
            <p:nvPr/>
          </p:nvSpPr>
          <p:spPr>
            <a:xfrm>
              <a:off x="1554480" y="2544016"/>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27</a:t>
              </a:r>
              <a:endParaRPr lang="en-CA" dirty="0"/>
            </a:p>
          </p:txBody>
        </p:sp>
        <p:sp>
          <p:nvSpPr>
            <p:cNvPr id="106" name="Rectangle 105">
              <a:extLst>
                <a:ext uri="{FF2B5EF4-FFF2-40B4-BE49-F238E27FC236}">
                  <a16:creationId xmlns:a16="http://schemas.microsoft.com/office/drawing/2014/main" id="{9E2AF121-C726-4BB8-98EE-A7CE6510FD35}"/>
                </a:ext>
              </a:extLst>
            </p:cNvPr>
            <p:cNvSpPr/>
            <p:nvPr/>
          </p:nvSpPr>
          <p:spPr>
            <a:xfrm>
              <a:off x="1554480" y="2867470"/>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497</a:t>
              </a:r>
              <a:endParaRPr lang="en-CA" dirty="0"/>
            </a:p>
          </p:txBody>
        </p:sp>
        <p:sp>
          <p:nvSpPr>
            <p:cNvPr id="107" name="Rectangle 106">
              <a:extLst>
                <a:ext uri="{FF2B5EF4-FFF2-40B4-BE49-F238E27FC236}">
                  <a16:creationId xmlns:a16="http://schemas.microsoft.com/office/drawing/2014/main" id="{BECD49D4-8D38-48EA-B50B-15599249DF66}"/>
                </a:ext>
              </a:extLst>
            </p:cNvPr>
            <p:cNvSpPr/>
            <p:nvPr/>
          </p:nvSpPr>
          <p:spPr>
            <a:xfrm>
              <a:off x="1554480" y="3190924"/>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498</a:t>
              </a:r>
              <a:endParaRPr lang="en-CA" dirty="0"/>
            </a:p>
          </p:txBody>
        </p:sp>
        <p:sp>
          <p:nvSpPr>
            <p:cNvPr id="108" name="Rectangle 107">
              <a:extLst>
                <a:ext uri="{FF2B5EF4-FFF2-40B4-BE49-F238E27FC236}">
                  <a16:creationId xmlns:a16="http://schemas.microsoft.com/office/drawing/2014/main" id="{22D7791B-9127-4C35-9555-4BFE1F3A3D4D}"/>
                </a:ext>
              </a:extLst>
            </p:cNvPr>
            <p:cNvSpPr/>
            <p:nvPr/>
          </p:nvSpPr>
          <p:spPr>
            <a:xfrm>
              <a:off x="1554480" y="3514378"/>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499</a:t>
              </a:r>
              <a:endParaRPr lang="en-CA" dirty="0"/>
            </a:p>
          </p:txBody>
        </p:sp>
        <p:grpSp>
          <p:nvGrpSpPr>
            <p:cNvPr id="109" name="Group 108">
              <a:extLst>
                <a:ext uri="{FF2B5EF4-FFF2-40B4-BE49-F238E27FC236}">
                  <a16:creationId xmlns:a16="http://schemas.microsoft.com/office/drawing/2014/main" id="{32139F42-25D9-49D3-B072-BE2FDB7A3B8E}"/>
                </a:ext>
              </a:extLst>
            </p:cNvPr>
            <p:cNvGrpSpPr/>
            <p:nvPr/>
          </p:nvGrpSpPr>
          <p:grpSpPr>
            <a:xfrm>
              <a:off x="1549994" y="3822155"/>
              <a:ext cx="2403433" cy="615554"/>
              <a:chOff x="1549994" y="3822155"/>
              <a:chExt cx="2403433" cy="615554"/>
            </a:xfrm>
          </p:grpSpPr>
          <p:sp>
            <p:nvSpPr>
              <p:cNvPr id="116" name="Rectangle 115">
                <a:extLst>
                  <a:ext uri="{FF2B5EF4-FFF2-40B4-BE49-F238E27FC236}">
                    <a16:creationId xmlns:a16="http://schemas.microsoft.com/office/drawing/2014/main" id="{53527BF8-30A2-4A0A-8BD6-D4316FD5FF9A}"/>
                  </a:ext>
                </a:extLst>
              </p:cNvPr>
              <p:cNvSpPr/>
              <p:nvPr/>
            </p:nvSpPr>
            <p:spPr>
              <a:xfrm>
                <a:off x="1554480" y="3822155"/>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500</a:t>
                </a:r>
                <a:endParaRPr lang="en-CA" dirty="0"/>
              </a:p>
            </p:txBody>
          </p:sp>
          <p:sp>
            <p:nvSpPr>
              <p:cNvPr id="117" name="Rectangle 116">
                <a:extLst>
                  <a:ext uri="{FF2B5EF4-FFF2-40B4-BE49-F238E27FC236}">
                    <a16:creationId xmlns:a16="http://schemas.microsoft.com/office/drawing/2014/main" id="{824E7D94-3E3A-43B9-AC80-FF8178507280}"/>
                  </a:ext>
                </a:extLst>
              </p:cNvPr>
              <p:cNvSpPr/>
              <p:nvPr/>
            </p:nvSpPr>
            <p:spPr>
              <a:xfrm>
                <a:off x="1549994" y="4129932"/>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501</a:t>
                </a:r>
                <a:endParaRPr lang="en-CA" dirty="0"/>
              </a:p>
            </p:txBody>
          </p:sp>
        </p:grpSp>
        <p:sp>
          <p:nvSpPr>
            <p:cNvPr id="110" name="Rectangle 109">
              <a:extLst>
                <a:ext uri="{FF2B5EF4-FFF2-40B4-BE49-F238E27FC236}">
                  <a16:creationId xmlns:a16="http://schemas.microsoft.com/office/drawing/2014/main" id="{5E160BF9-F49B-4785-AC02-F02F6E13503C}"/>
                </a:ext>
              </a:extLst>
            </p:cNvPr>
            <p:cNvSpPr/>
            <p:nvPr/>
          </p:nvSpPr>
          <p:spPr>
            <a:xfrm>
              <a:off x="3720740" y="2620993"/>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1" name="Rectangle 110">
              <a:extLst>
                <a:ext uri="{FF2B5EF4-FFF2-40B4-BE49-F238E27FC236}">
                  <a16:creationId xmlns:a16="http://schemas.microsoft.com/office/drawing/2014/main" id="{2A212316-5306-4386-B677-74F2E97B5FAF}"/>
                </a:ext>
              </a:extLst>
            </p:cNvPr>
            <p:cNvSpPr/>
            <p:nvPr/>
          </p:nvSpPr>
          <p:spPr>
            <a:xfrm>
              <a:off x="3720740" y="2929137"/>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2" name="Rectangle 111">
              <a:extLst>
                <a:ext uri="{FF2B5EF4-FFF2-40B4-BE49-F238E27FC236}">
                  <a16:creationId xmlns:a16="http://schemas.microsoft.com/office/drawing/2014/main" id="{8A25D192-1219-4D36-A8C7-248530451845}"/>
                </a:ext>
              </a:extLst>
            </p:cNvPr>
            <p:cNvSpPr/>
            <p:nvPr/>
          </p:nvSpPr>
          <p:spPr>
            <a:xfrm>
              <a:off x="3720740" y="3255876"/>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3" name="Rectangle 112">
              <a:extLst>
                <a:ext uri="{FF2B5EF4-FFF2-40B4-BE49-F238E27FC236}">
                  <a16:creationId xmlns:a16="http://schemas.microsoft.com/office/drawing/2014/main" id="{BDBF4A35-3625-4DF3-8F2F-43317F50019B}"/>
                </a:ext>
              </a:extLst>
            </p:cNvPr>
            <p:cNvSpPr/>
            <p:nvPr/>
          </p:nvSpPr>
          <p:spPr>
            <a:xfrm>
              <a:off x="3720740" y="3585278"/>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4" name="Rectangle 113">
              <a:extLst>
                <a:ext uri="{FF2B5EF4-FFF2-40B4-BE49-F238E27FC236}">
                  <a16:creationId xmlns:a16="http://schemas.microsoft.com/office/drawing/2014/main" id="{56DEA78A-A958-43BF-BFD0-48CD700EC79A}"/>
                </a:ext>
              </a:extLst>
            </p:cNvPr>
            <p:cNvSpPr/>
            <p:nvPr/>
          </p:nvSpPr>
          <p:spPr>
            <a:xfrm>
              <a:off x="3720740" y="3887554"/>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5" name="Rectangle 114">
              <a:extLst>
                <a:ext uri="{FF2B5EF4-FFF2-40B4-BE49-F238E27FC236}">
                  <a16:creationId xmlns:a16="http://schemas.microsoft.com/office/drawing/2014/main" id="{F8F32EBB-D3B7-48F4-8418-A77CCB9BFEE2}"/>
                </a:ext>
              </a:extLst>
            </p:cNvPr>
            <p:cNvSpPr/>
            <p:nvPr/>
          </p:nvSpPr>
          <p:spPr>
            <a:xfrm>
              <a:off x="3720740" y="4196650"/>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grpSp>
    </p:spTree>
    <p:extLst>
      <p:ext uri="{BB962C8B-B14F-4D97-AF65-F5344CB8AC3E}">
        <p14:creationId xmlns:p14="http://schemas.microsoft.com/office/powerpoint/2010/main" val="185510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Mus’haf</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Jauges</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Profil</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pic>
        <p:nvPicPr>
          <p:cNvPr id="9218" name="Picture 2" descr="Al-Baqara 146-153, Le Coran (Juz'-2, Page-23)">
            <a:extLst>
              <a:ext uri="{FF2B5EF4-FFF2-40B4-BE49-F238E27FC236}">
                <a16:creationId xmlns:a16="http://schemas.microsoft.com/office/drawing/2014/main" id="{3BDD15CB-ED72-488C-BC11-2B865CF61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32" y="1363787"/>
            <a:ext cx="2366483" cy="38222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E881588-9EC0-4F88-9B7F-2AF883246510}"/>
              </a:ext>
            </a:extLst>
          </p:cNvPr>
          <p:cNvSpPr/>
          <p:nvPr/>
        </p:nvSpPr>
        <p:spPr>
          <a:xfrm>
            <a:off x="1572760" y="1313542"/>
            <a:ext cx="1391018" cy="38617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122" name="TextBox 121">
            <a:extLst>
              <a:ext uri="{FF2B5EF4-FFF2-40B4-BE49-F238E27FC236}">
                <a16:creationId xmlns:a16="http://schemas.microsoft.com/office/drawing/2014/main" id="{029F91F0-2244-4B00-892D-6032BA853646}"/>
              </a:ext>
            </a:extLst>
          </p:cNvPr>
          <p:cNvSpPr txBox="1"/>
          <p:nvPr/>
        </p:nvSpPr>
        <p:spPr>
          <a:xfrm>
            <a:off x="1600794" y="49301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74" name="TextBox 73">
            <a:extLst>
              <a:ext uri="{FF2B5EF4-FFF2-40B4-BE49-F238E27FC236}">
                <a16:creationId xmlns:a16="http://schemas.microsoft.com/office/drawing/2014/main" id="{717A3664-BBF5-42AD-BB4A-07C3E8267B6C}"/>
              </a:ext>
            </a:extLst>
          </p:cNvPr>
          <p:cNvSpPr txBox="1"/>
          <p:nvPr/>
        </p:nvSpPr>
        <p:spPr>
          <a:xfrm>
            <a:off x="1592997" y="1522863"/>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75" name="TextBox 74">
            <a:extLst>
              <a:ext uri="{FF2B5EF4-FFF2-40B4-BE49-F238E27FC236}">
                <a16:creationId xmlns:a16="http://schemas.microsoft.com/office/drawing/2014/main" id="{5B58F037-5783-4B98-A121-43DA1E28DCCF}"/>
              </a:ext>
            </a:extLst>
          </p:cNvPr>
          <p:cNvSpPr txBox="1"/>
          <p:nvPr/>
        </p:nvSpPr>
        <p:spPr>
          <a:xfrm>
            <a:off x="1600690" y="3101937"/>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grpSp>
        <p:nvGrpSpPr>
          <p:cNvPr id="92" name="Group 91">
            <a:extLst>
              <a:ext uri="{FF2B5EF4-FFF2-40B4-BE49-F238E27FC236}">
                <a16:creationId xmlns:a16="http://schemas.microsoft.com/office/drawing/2014/main" id="{890178EB-B841-4B90-8103-F1376E5FBB0C}"/>
              </a:ext>
            </a:extLst>
          </p:cNvPr>
          <p:cNvGrpSpPr/>
          <p:nvPr/>
        </p:nvGrpSpPr>
        <p:grpSpPr>
          <a:xfrm>
            <a:off x="1572760" y="5157095"/>
            <a:ext cx="2384106" cy="398098"/>
            <a:chOff x="8253413" y="5175320"/>
            <a:chExt cx="2384106" cy="398098"/>
          </a:xfrm>
        </p:grpSpPr>
        <p:sp>
          <p:nvSpPr>
            <p:cNvPr id="38" name="Rectangle 37">
              <a:extLst>
                <a:ext uri="{FF2B5EF4-FFF2-40B4-BE49-F238E27FC236}">
                  <a16:creationId xmlns:a16="http://schemas.microsoft.com/office/drawing/2014/main" id="{AF5D164C-A822-466B-9B7C-96E2FBE8AF8A}"/>
                </a:ext>
              </a:extLst>
            </p:cNvPr>
            <p:cNvSpPr/>
            <p:nvPr/>
          </p:nvSpPr>
          <p:spPr>
            <a:xfrm>
              <a:off x="8253413" y="5198851"/>
              <a:ext cx="2384106" cy="3528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866316" y="5215185"/>
              <a:ext cx="647238" cy="32941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686" y="5217595"/>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7193" y="5186057"/>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4431" y="5215186"/>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8683" y="5175320"/>
              <a:ext cx="387361" cy="387361"/>
            </a:xfrm>
            <a:prstGeom prst="rect">
              <a:avLst/>
            </a:prstGeom>
          </p:spPr>
        </p:pic>
      </p:grpSp>
      <p:sp>
        <p:nvSpPr>
          <p:cNvPr id="76" name="TextBox 75">
            <a:extLst>
              <a:ext uri="{FF2B5EF4-FFF2-40B4-BE49-F238E27FC236}">
                <a16:creationId xmlns:a16="http://schemas.microsoft.com/office/drawing/2014/main" id="{CBB04FFF-CDAC-43E2-A9A5-D98FBC453D4B}"/>
              </a:ext>
            </a:extLst>
          </p:cNvPr>
          <p:cNvSpPr txBox="1"/>
          <p:nvPr/>
        </p:nvSpPr>
        <p:spPr>
          <a:xfrm>
            <a:off x="1608871" y="33699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77" name="TextBox 76">
            <a:extLst>
              <a:ext uri="{FF2B5EF4-FFF2-40B4-BE49-F238E27FC236}">
                <a16:creationId xmlns:a16="http://schemas.microsoft.com/office/drawing/2014/main" id="{C5EF330E-D185-44C3-A3A8-045AABC09475}"/>
              </a:ext>
            </a:extLst>
          </p:cNvPr>
          <p:cNvSpPr txBox="1"/>
          <p:nvPr/>
        </p:nvSpPr>
        <p:spPr>
          <a:xfrm>
            <a:off x="1608388" y="44966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96" name="TextBox 95">
            <a:extLst>
              <a:ext uri="{FF2B5EF4-FFF2-40B4-BE49-F238E27FC236}">
                <a16:creationId xmlns:a16="http://schemas.microsoft.com/office/drawing/2014/main" id="{83611C20-E827-44C0-9104-16E5287B4818}"/>
              </a:ext>
            </a:extLst>
          </p:cNvPr>
          <p:cNvSpPr txBox="1"/>
          <p:nvPr/>
        </p:nvSpPr>
        <p:spPr>
          <a:xfrm>
            <a:off x="1595745" y="1349104"/>
            <a:ext cx="529825" cy="276999"/>
          </a:xfrm>
          <a:prstGeom prst="rect">
            <a:avLst/>
          </a:prstGeom>
          <a:noFill/>
        </p:spPr>
        <p:txBody>
          <a:bodyPr wrap="none" rtlCol="0">
            <a:spAutoFit/>
          </a:bodyPr>
          <a:lstStyle/>
          <a:p>
            <a:r>
              <a:rPr lang="en-US" sz="1200" dirty="0" err="1"/>
              <a:t>Juz</a:t>
            </a:r>
            <a:r>
              <a:rPr lang="en-US" sz="1200" dirty="0"/>
              <a:t>’ 1</a:t>
            </a:r>
            <a:endParaRPr lang="en-CA" sz="1200" dirty="0"/>
          </a:p>
        </p:txBody>
      </p:sp>
      <p:sp>
        <p:nvSpPr>
          <p:cNvPr id="97" name="TextBox 96">
            <a:extLst>
              <a:ext uri="{FF2B5EF4-FFF2-40B4-BE49-F238E27FC236}">
                <a16:creationId xmlns:a16="http://schemas.microsoft.com/office/drawing/2014/main" id="{92C1D04C-8D80-4BA8-B8DE-FF01E295A4E1}"/>
              </a:ext>
            </a:extLst>
          </p:cNvPr>
          <p:cNvSpPr txBox="1"/>
          <p:nvPr/>
        </p:nvSpPr>
        <p:spPr>
          <a:xfrm>
            <a:off x="1600690" y="1957855"/>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98" name="TextBox 97">
            <a:extLst>
              <a:ext uri="{FF2B5EF4-FFF2-40B4-BE49-F238E27FC236}">
                <a16:creationId xmlns:a16="http://schemas.microsoft.com/office/drawing/2014/main" id="{DA8C1613-097A-45A6-AFDF-17A072A2A1E9}"/>
              </a:ext>
            </a:extLst>
          </p:cNvPr>
          <p:cNvSpPr txBox="1"/>
          <p:nvPr/>
        </p:nvSpPr>
        <p:spPr>
          <a:xfrm>
            <a:off x="1601520" y="1795748"/>
            <a:ext cx="529825" cy="276999"/>
          </a:xfrm>
          <a:prstGeom prst="rect">
            <a:avLst/>
          </a:prstGeom>
          <a:noFill/>
        </p:spPr>
        <p:txBody>
          <a:bodyPr wrap="none" rtlCol="0">
            <a:spAutoFit/>
          </a:bodyPr>
          <a:lstStyle/>
          <a:p>
            <a:r>
              <a:rPr lang="en-US" sz="1200" dirty="0" err="1"/>
              <a:t>Juz</a:t>
            </a:r>
            <a:r>
              <a:rPr lang="en-US" sz="1200" dirty="0"/>
              <a:t>’ 2</a:t>
            </a:r>
            <a:endParaRPr lang="en-CA" sz="1200" dirty="0"/>
          </a:p>
        </p:txBody>
      </p:sp>
      <p:sp>
        <p:nvSpPr>
          <p:cNvPr id="99" name="TextBox 98">
            <a:extLst>
              <a:ext uri="{FF2B5EF4-FFF2-40B4-BE49-F238E27FC236}">
                <a16:creationId xmlns:a16="http://schemas.microsoft.com/office/drawing/2014/main" id="{13C46ED7-8C31-47B7-A6C4-73D9A89B66C5}"/>
              </a:ext>
            </a:extLst>
          </p:cNvPr>
          <p:cNvSpPr txBox="1"/>
          <p:nvPr/>
        </p:nvSpPr>
        <p:spPr>
          <a:xfrm>
            <a:off x="1610229" y="2223936"/>
            <a:ext cx="529825" cy="276999"/>
          </a:xfrm>
          <a:prstGeom prst="rect">
            <a:avLst/>
          </a:prstGeom>
          <a:noFill/>
        </p:spPr>
        <p:txBody>
          <a:bodyPr wrap="none" rtlCol="0">
            <a:spAutoFit/>
          </a:bodyPr>
          <a:lstStyle/>
          <a:p>
            <a:r>
              <a:rPr lang="en-US" sz="1200" dirty="0" err="1"/>
              <a:t>Juz</a:t>
            </a:r>
            <a:r>
              <a:rPr lang="en-US" sz="1200" dirty="0"/>
              <a:t>’ 3</a:t>
            </a:r>
            <a:endParaRPr lang="en-CA" sz="1200" dirty="0"/>
          </a:p>
        </p:txBody>
      </p:sp>
      <p:sp>
        <p:nvSpPr>
          <p:cNvPr id="100" name="TextBox 99">
            <a:extLst>
              <a:ext uri="{FF2B5EF4-FFF2-40B4-BE49-F238E27FC236}">
                <a16:creationId xmlns:a16="http://schemas.microsoft.com/office/drawing/2014/main" id="{17A70D44-030C-450D-AC1E-595BA1227A3D}"/>
              </a:ext>
            </a:extLst>
          </p:cNvPr>
          <p:cNvSpPr txBox="1"/>
          <p:nvPr/>
        </p:nvSpPr>
        <p:spPr>
          <a:xfrm>
            <a:off x="1600690" y="2361420"/>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101" name="TextBox 100">
            <a:extLst>
              <a:ext uri="{FF2B5EF4-FFF2-40B4-BE49-F238E27FC236}">
                <a16:creationId xmlns:a16="http://schemas.microsoft.com/office/drawing/2014/main" id="{6F1DE739-E96F-46AA-A848-4EBA5E51FE7E}"/>
              </a:ext>
            </a:extLst>
          </p:cNvPr>
          <p:cNvSpPr txBox="1"/>
          <p:nvPr/>
        </p:nvSpPr>
        <p:spPr>
          <a:xfrm>
            <a:off x="1610229" y="2909184"/>
            <a:ext cx="529825" cy="276999"/>
          </a:xfrm>
          <a:prstGeom prst="rect">
            <a:avLst/>
          </a:prstGeom>
          <a:noFill/>
        </p:spPr>
        <p:txBody>
          <a:bodyPr wrap="none" rtlCol="0">
            <a:spAutoFit/>
          </a:bodyPr>
          <a:lstStyle/>
          <a:p>
            <a:r>
              <a:rPr lang="en-US" sz="1200" dirty="0" err="1"/>
              <a:t>Juz</a:t>
            </a:r>
            <a:r>
              <a:rPr lang="en-US" sz="1200" dirty="0"/>
              <a:t>’ 4</a:t>
            </a:r>
            <a:endParaRPr lang="en-CA" sz="1200" dirty="0"/>
          </a:p>
        </p:txBody>
      </p:sp>
      <p:sp>
        <p:nvSpPr>
          <p:cNvPr id="102" name="TextBox 101">
            <a:extLst>
              <a:ext uri="{FF2B5EF4-FFF2-40B4-BE49-F238E27FC236}">
                <a16:creationId xmlns:a16="http://schemas.microsoft.com/office/drawing/2014/main" id="{3C2560D8-22F4-4BD4-A575-EECB608D768F}"/>
              </a:ext>
            </a:extLst>
          </p:cNvPr>
          <p:cNvSpPr txBox="1"/>
          <p:nvPr/>
        </p:nvSpPr>
        <p:spPr>
          <a:xfrm>
            <a:off x="1608388" y="2621188"/>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sp>
        <p:nvSpPr>
          <p:cNvPr id="103" name="TextBox 102">
            <a:extLst>
              <a:ext uri="{FF2B5EF4-FFF2-40B4-BE49-F238E27FC236}">
                <a16:creationId xmlns:a16="http://schemas.microsoft.com/office/drawing/2014/main" id="{C42291BB-B384-485E-BAF1-9C8DE46B2E15}"/>
              </a:ext>
            </a:extLst>
          </p:cNvPr>
          <p:cNvSpPr txBox="1"/>
          <p:nvPr/>
        </p:nvSpPr>
        <p:spPr>
          <a:xfrm>
            <a:off x="1610229" y="3632173"/>
            <a:ext cx="529825" cy="276999"/>
          </a:xfrm>
          <a:prstGeom prst="rect">
            <a:avLst/>
          </a:prstGeom>
          <a:noFill/>
        </p:spPr>
        <p:txBody>
          <a:bodyPr wrap="none" rtlCol="0">
            <a:spAutoFit/>
          </a:bodyPr>
          <a:lstStyle/>
          <a:p>
            <a:r>
              <a:rPr lang="en-US" sz="1200" dirty="0" err="1"/>
              <a:t>Juz</a:t>
            </a:r>
            <a:r>
              <a:rPr lang="en-US" sz="1200" dirty="0"/>
              <a:t>’ 5</a:t>
            </a:r>
            <a:endParaRPr lang="en-CA" sz="1200" dirty="0"/>
          </a:p>
        </p:txBody>
      </p:sp>
      <p:sp>
        <p:nvSpPr>
          <p:cNvPr id="118" name="TextBox 117">
            <a:extLst>
              <a:ext uri="{FF2B5EF4-FFF2-40B4-BE49-F238E27FC236}">
                <a16:creationId xmlns:a16="http://schemas.microsoft.com/office/drawing/2014/main" id="{6925EB3D-4F68-4768-8827-6EDF9DB72ACE}"/>
              </a:ext>
            </a:extLst>
          </p:cNvPr>
          <p:cNvSpPr txBox="1"/>
          <p:nvPr/>
        </p:nvSpPr>
        <p:spPr>
          <a:xfrm>
            <a:off x="1608871" y="38034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19" name="TextBox 118">
            <a:extLst>
              <a:ext uri="{FF2B5EF4-FFF2-40B4-BE49-F238E27FC236}">
                <a16:creationId xmlns:a16="http://schemas.microsoft.com/office/drawing/2014/main" id="{386C9D4B-D595-4A23-B5C0-30D9F3BA461C}"/>
              </a:ext>
            </a:extLst>
          </p:cNvPr>
          <p:cNvSpPr txBox="1"/>
          <p:nvPr/>
        </p:nvSpPr>
        <p:spPr>
          <a:xfrm>
            <a:off x="1610229" y="4051815"/>
            <a:ext cx="529825" cy="276999"/>
          </a:xfrm>
          <a:prstGeom prst="rect">
            <a:avLst/>
          </a:prstGeom>
          <a:noFill/>
        </p:spPr>
        <p:txBody>
          <a:bodyPr wrap="none" rtlCol="0">
            <a:spAutoFit/>
          </a:bodyPr>
          <a:lstStyle/>
          <a:p>
            <a:r>
              <a:rPr lang="en-US" sz="1200" dirty="0" err="1"/>
              <a:t>Juz</a:t>
            </a:r>
            <a:r>
              <a:rPr lang="en-US" sz="1200" dirty="0"/>
              <a:t>’ 6</a:t>
            </a:r>
            <a:endParaRPr lang="en-CA" sz="1200" dirty="0"/>
          </a:p>
        </p:txBody>
      </p:sp>
      <p:sp>
        <p:nvSpPr>
          <p:cNvPr id="120" name="TextBox 119">
            <a:extLst>
              <a:ext uri="{FF2B5EF4-FFF2-40B4-BE49-F238E27FC236}">
                <a16:creationId xmlns:a16="http://schemas.microsoft.com/office/drawing/2014/main" id="{1641992E-3192-4FFA-B5DF-5ADBAEB3057F}"/>
              </a:ext>
            </a:extLst>
          </p:cNvPr>
          <p:cNvSpPr txBox="1"/>
          <p:nvPr/>
        </p:nvSpPr>
        <p:spPr>
          <a:xfrm>
            <a:off x="1612438" y="4230073"/>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21" name="TextBox 120">
            <a:extLst>
              <a:ext uri="{FF2B5EF4-FFF2-40B4-BE49-F238E27FC236}">
                <a16:creationId xmlns:a16="http://schemas.microsoft.com/office/drawing/2014/main" id="{1288A48E-B25D-4637-861C-78889594B908}"/>
              </a:ext>
            </a:extLst>
          </p:cNvPr>
          <p:cNvSpPr txBox="1"/>
          <p:nvPr/>
        </p:nvSpPr>
        <p:spPr>
          <a:xfrm>
            <a:off x="1601237" y="4744352"/>
            <a:ext cx="529825" cy="276999"/>
          </a:xfrm>
          <a:prstGeom prst="rect">
            <a:avLst/>
          </a:prstGeom>
          <a:noFill/>
        </p:spPr>
        <p:txBody>
          <a:bodyPr wrap="none" rtlCol="0">
            <a:spAutoFit/>
          </a:bodyPr>
          <a:lstStyle/>
          <a:p>
            <a:r>
              <a:rPr lang="en-US" sz="1200" dirty="0" err="1"/>
              <a:t>Juz</a:t>
            </a:r>
            <a:r>
              <a:rPr lang="en-US" sz="1200" dirty="0"/>
              <a:t>’ 7</a:t>
            </a:r>
            <a:endParaRPr lang="en-CA" sz="1200" dirty="0"/>
          </a:p>
        </p:txBody>
      </p:sp>
      <p:sp>
        <p:nvSpPr>
          <p:cNvPr id="123" name="Rectangle 122">
            <a:extLst>
              <a:ext uri="{FF2B5EF4-FFF2-40B4-BE49-F238E27FC236}">
                <a16:creationId xmlns:a16="http://schemas.microsoft.com/office/drawing/2014/main" id="{B006E4D2-12BB-4558-99B3-0762125A627C}"/>
              </a:ext>
            </a:extLst>
          </p:cNvPr>
          <p:cNvSpPr/>
          <p:nvPr/>
        </p:nvSpPr>
        <p:spPr>
          <a:xfrm>
            <a:off x="2893487" y="1313995"/>
            <a:ext cx="64147" cy="466725"/>
          </a:xfrm>
          <a:prstGeom prst="rect">
            <a:avLst/>
          </a:prstGeom>
          <a:solidFill>
            <a:schemeClr val="accent6">
              <a:lumMod val="75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24" name="Group 123">
            <a:extLst>
              <a:ext uri="{FF2B5EF4-FFF2-40B4-BE49-F238E27FC236}">
                <a16:creationId xmlns:a16="http://schemas.microsoft.com/office/drawing/2014/main" id="{D9C2F34A-E608-49C8-BFAB-3F7CA07A1C26}"/>
              </a:ext>
            </a:extLst>
          </p:cNvPr>
          <p:cNvGrpSpPr/>
          <p:nvPr/>
        </p:nvGrpSpPr>
        <p:grpSpPr>
          <a:xfrm>
            <a:off x="4914326" y="4990080"/>
            <a:ext cx="2389641" cy="575695"/>
            <a:chOff x="8253413" y="5007284"/>
            <a:chExt cx="2389641" cy="575695"/>
          </a:xfrm>
        </p:grpSpPr>
        <p:sp>
          <p:nvSpPr>
            <p:cNvPr id="125" name="Rectangle 124">
              <a:extLst>
                <a:ext uri="{FF2B5EF4-FFF2-40B4-BE49-F238E27FC236}">
                  <a16:creationId xmlns:a16="http://schemas.microsoft.com/office/drawing/2014/main" id="{401B49D8-A6BD-4A77-86AE-53C09E3A268F}"/>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F5372E24-C7E0-487D-B315-F4549CF32317}"/>
                </a:ext>
              </a:extLst>
            </p:cNvPr>
            <p:cNvSpPr/>
            <p:nvPr/>
          </p:nvSpPr>
          <p:spPr>
            <a:xfrm>
              <a:off x="9508182" y="5014401"/>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127" name="Graphic 126" descr="Checklist">
              <a:extLst>
                <a:ext uri="{FF2B5EF4-FFF2-40B4-BE49-F238E27FC236}">
                  <a16:creationId xmlns:a16="http://schemas.microsoft.com/office/drawing/2014/main" id="{AF935D4E-B5CD-4D77-8581-67446342B9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128" name="Graphic 127" descr="Open book">
              <a:extLst>
                <a:ext uri="{FF2B5EF4-FFF2-40B4-BE49-F238E27FC236}">
                  <a16:creationId xmlns:a16="http://schemas.microsoft.com/office/drawing/2014/main" id="{4965CF4E-B126-4E85-8326-2D3BBFC810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129" name="Graphic 128" descr="Signal">
              <a:extLst>
                <a:ext uri="{FF2B5EF4-FFF2-40B4-BE49-F238E27FC236}">
                  <a16:creationId xmlns:a16="http://schemas.microsoft.com/office/drawing/2014/main" id="{41AD5C48-28BE-4D5C-8CCE-460C3CD8F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130" name="Graphic 129" descr="Employee badge">
              <a:extLst>
                <a:ext uri="{FF2B5EF4-FFF2-40B4-BE49-F238E27FC236}">
                  <a16:creationId xmlns:a16="http://schemas.microsoft.com/office/drawing/2014/main" id="{A62A7684-4C4C-4BE0-A099-6AEAEFBDFB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131" name="TextBox 130">
              <a:extLst>
                <a:ext uri="{FF2B5EF4-FFF2-40B4-BE49-F238E27FC236}">
                  <a16:creationId xmlns:a16="http://schemas.microsoft.com/office/drawing/2014/main" id="{995483AF-76CE-4BD3-AA61-2E3E147DC4E2}"/>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132" name="TextBox 131">
              <a:extLst>
                <a:ext uri="{FF2B5EF4-FFF2-40B4-BE49-F238E27FC236}">
                  <a16:creationId xmlns:a16="http://schemas.microsoft.com/office/drawing/2014/main" id="{E8CAC870-BD0B-405E-9BB3-E5A19A77D4B2}"/>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133" name="TextBox 132">
              <a:extLst>
                <a:ext uri="{FF2B5EF4-FFF2-40B4-BE49-F238E27FC236}">
                  <a16:creationId xmlns:a16="http://schemas.microsoft.com/office/drawing/2014/main" id="{B2E3E2E5-74BA-48E7-A373-1EABF3AE18D8}"/>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134" name="TextBox 133">
              <a:extLst>
                <a:ext uri="{FF2B5EF4-FFF2-40B4-BE49-F238E27FC236}">
                  <a16:creationId xmlns:a16="http://schemas.microsoft.com/office/drawing/2014/main" id="{B20422A4-6202-488B-93F1-E1176BBDB0D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135" name="Group 134">
            <a:extLst>
              <a:ext uri="{FF2B5EF4-FFF2-40B4-BE49-F238E27FC236}">
                <a16:creationId xmlns:a16="http://schemas.microsoft.com/office/drawing/2014/main" id="{D378F53D-1E3D-4761-8B06-CD56028654F7}"/>
              </a:ext>
            </a:extLst>
          </p:cNvPr>
          <p:cNvGrpSpPr/>
          <p:nvPr/>
        </p:nvGrpSpPr>
        <p:grpSpPr>
          <a:xfrm>
            <a:off x="4945277" y="2197587"/>
            <a:ext cx="2353155" cy="696997"/>
            <a:chOff x="8284364" y="3956321"/>
            <a:chExt cx="2353155" cy="696997"/>
          </a:xfrm>
        </p:grpSpPr>
        <p:sp>
          <p:nvSpPr>
            <p:cNvPr id="136" name="Rectangle 135">
              <a:extLst>
                <a:ext uri="{FF2B5EF4-FFF2-40B4-BE49-F238E27FC236}">
                  <a16:creationId xmlns:a16="http://schemas.microsoft.com/office/drawing/2014/main" id="{70D27312-4EF7-48BB-AAEE-00B2F0B02E0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37" name="TextBox 136">
              <a:extLst>
                <a:ext uri="{FF2B5EF4-FFF2-40B4-BE49-F238E27FC236}">
                  <a16:creationId xmlns:a16="http://schemas.microsoft.com/office/drawing/2014/main" id="{FD710CD0-8650-4DDB-BA0A-D8EBAA9862F8}"/>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138" name="Rectangle 137">
              <a:extLst>
                <a:ext uri="{FF2B5EF4-FFF2-40B4-BE49-F238E27FC236}">
                  <a16:creationId xmlns:a16="http://schemas.microsoft.com/office/drawing/2014/main" id="{6D9904EE-37C5-4769-BFD3-0089AF45A8E3}"/>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39" name="TextBox 138">
              <a:extLst>
                <a:ext uri="{FF2B5EF4-FFF2-40B4-BE49-F238E27FC236}">
                  <a16:creationId xmlns:a16="http://schemas.microsoft.com/office/drawing/2014/main" id="{841DA766-CA79-44E4-B25C-0A05CE7A4E2A}"/>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140" name="TextBox 139">
              <a:extLst>
                <a:ext uri="{FF2B5EF4-FFF2-40B4-BE49-F238E27FC236}">
                  <a16:creationId xmlns:a16="http://schemas.microsoft.com/office/drawing/2014/main" id="{7A84B522-BCF8-440E-B9E7-68650D54D099}"/>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41" name="Rectangle 140">
              <a:extLst>
                <a:ext uri="{FF2B5EF4-FFF2-40B4-BE49-F238E27FC236}">
                  <a16:creationId xmlns:a16="http://schemas.microsoft.com/office/drawing/2014/main" id="{BCFA1891-4603-4A6D-BD9A-2153C368CEF1}"/>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2" name="Rectangle 141">
              <a:extLst>
                <a:ext uri="{FF2B5EF4-FFF2-40B4-BE49-F238E27FC236}">
                  <a16:creationId xmlns:a16="http://schemas.microsoft.com/office/drawing/2014/main" id="{FD312D32-52B0-499E-A4A6-77E7E573013E}"/>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3" name="Rectangle 142">
              <a:extLst>
                <a:ext uri="{FF2B5EF4-FFF2-40B4-BE49-F238E27FC236}">
                  <a16:creationId xmlns:a16="http://schemas.microsoft.com/office/drawing/2014/main" id="{9CC461A1-3D75-4803-9F2E-279FF9BB374C}"/>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4" name="Rectangle 143">
              <a:extLst>
                <a:ext uri="{FF2B5EF4-FFF2-40B4-BE49-F238E27FC236}">
                  <a16:creationId xmlns:a16="http://schemas.microsoft.com/office/drawing/2014/main" id="{D2AE5FE2-A214-4252-9C2C-F5861A3BD5CE}"/>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5" name="Rectangle 144">
              <a:extLst>
                <a:ext uri="{FF2B5EF4-FFF2-40B4-BE49-F238E27FC236}">
                  <a16:creationId xmlns:a16="http://schemas.microsoft.com/office/drawing/2014/main" id="{C65B116B-1EC9-4B01-8FED-2D74513557F0}"/>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6" name="Rectangle 145">
              <a:extLst>
                <a:ext uri="{FF2B5EF4-FFF2-40B4-BE49-F238E27FC236}">
                  <a16:creationId xmlns:a16="http://schemas.microsoft.com/office/drawing/2014/main" id="{9056DC53-4D18-422D-941D-CE62E15D1950}"/>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7" name="Rectangle 146">
              <a:extLst>
                <a:ext uri="{FF2B5EF4-FFF2-40B4-BE49-F238E27FC236}">
                  <a16:creationId xmlns:a16="http://schemas.microsoft.com/office/drawing/2014/main" id="{EF4AE33A-258D-4ABC-96E6-EDE8C141FD18}"/>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8" name="Rectangle 147">
              <a:extLst>
                <a:ext uri="{FF2B5EF4-FFF2-40B4-BE49-F238E27FC236}">
                  <a16:creationId xmlns:a16="http://schemas.microsoft.com/office/drawing/2014/main" id="{722586AB-FDE3-4907-8535-4C10FB404229}"/>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CFB9AE37-25DC-41E4-833C-D129A77402C4}"/>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TextBox 149">
              <a:extLst>
                <a:ext uri="{FF2B5EF4-FFF2-40B4-BE49-F238E27FC236}">
                  <a16:creationId xmlns:a16="http://schemas.microsoft.com/office/drawing/2014/main" id="{48369C60-8ABC-4A05-A35E-0AD9CFC40235}"/>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151" name="TextBox 150">
              <a:extLst>
                <a:ext uri="{FF2B5EF4-FFF2-40B4-BE49-F238E27FC236}">
                  <a16:creationId xmlns:a16="http://schemas.microsoft.com/office/drawing/2014/main" id="{BC032665-010D-4441-BE00-71CF7ED25D55}"/>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152" name="TextBox 151">
              <a:extLst>
                <a:ext uri="{FF2B5EF4-FFF2-40B4-BE49-F238E27FC236}">
                  <a16:creationId xmlns:a16="http://schemas.microsoft.com/office/drawing/2014/main" id="{E0246323-9B67-4BA6-BB1E-C3594BBA41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153" name="TextBox 152">
              <a:extLst>
                <a:ext uri="{FF2B5EF4-FFF2-40B4-BE49-F238E27FC236}">
                  <a16:creationId xmlns:a16="http://schemas.microsoft.com/office/drawing/2014/main" id="{AB2F75C8-6E66-4B14-8631-A7ECB758CA62}"/>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154" name="TextBox 153">
              <a:extLst>
                <a:ext uri="{FF2B5EF4-FFF2-40B4-BE49-F238E27FC236}">
                  <a16:creationId xmlns:a16="http://schemas.microsoft.com/office/drawing/2014/main" id="{5F8D5A4C-A3D2-419E-9C7C-108B0726574D}"/>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grpSp>
        <p:nvGrpSpPr>
          <p:cNvPr id="155" name="Group 154">
            <a:extLst>
              <a:ext uri="{FF2B5EF4-FFF2-40B4-BE49-F238E27FC236}">
                <a16:creationId xmlns:a16="http://schemas.microsoft.com/office/drawing/2014/main" id="{BF5D8677-D9A3-4F70-99C7-9E28A0308588}"/>
              </a:ext>
            </a:extLst>
          </p:cNvPr>
          <p:cNvGrpSpPr/>
          <p:nvPr/>
        </p:nvGrpSpPr>
        <p:grpSpPr>
          <a:xfrm>
            <a:off x="4929186" y="1410363"/>
            <a:ext cx="2333625" cy="662384"/>
            <a:chOff x="1595438" y="3661966"/>
            <a:chExt cx="2333625" cy="662384"/>
          </a:xfrm>
        </p:grpSpPr>
        <p:sp>
          <p:nvSpPr>
            <p:cNvPr id="156" name="Rectangle 155">
              <a:extLst>
                <a:ext uri="{FF2B5EF4-FFF2-40B4-BE49-F238E27FC236}">
                  <a16:creationId xmlns:a16="http://schemas.microsoft.com/office/drawing/2014/main" id="{D5A580B6-A4A5-4AE2-81A9-B8795E45E2AF}"/>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57" name="Rectangle 156">
              <a:extLst>
                <a:ext uri="{FF2B5EF4-FFF2-40B4-BE49-F238E27FC236}">
                  <a16:creationId xmlns:a16="http://schemas.microsoft.com/office/drawing/2014/main" id="{03734ECC-C657-4B8F-BD4D-06E667D0FD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158" name="Picture 2" descr="Avatar Icon of Flat style - Available in SVG, PNG, EPS, AI &amp; Icon ...">
              <a:extLst>
                <a:ext uri="{FF2B5EF4-FFF2-40B4-BE49-F238E27FC236}">
                  <a16:creationId xmlns:a16="http://schemas.microsoft.com/office/drawing/2014/main" id="{3977CFC8-878F-4C96-B67B-8423922C72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F161E0F6-B264-4A89-AD0B-DF61D3CF939F}"/>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160" name="TextBox 159">
              <a:extLst>
                <a:ext uri="{FF2B5EF4-FFF2-40B4-BE49-F238E27FC236}">
                  <a16:creationId xmlns:a16="http://schemas.microsoft.com/office/drawing/2014/main" id="{EA35F6C1-BAD6-4638-8B50-E984CA63AF82}"/>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161" name="TextBox 160">
              <a:extLst>
                <a:ext uri="{FF2B5EF4-FFF2-40B4-BE49-F238E27FC236}">
                  <a16:creationId xmlns:a16="http://schemas.microsoft.com/office/drawing/2014/main" id="{DD384E5E-56AF-44CB-884E-82B31A26F926}"/>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162" name="Group 161">
            <a:extLst>
              <a:ext uri="{FF2B5EF4-FFF2-40B4-BE49-F238E27FC236}">
                <a16:creationId xmlns:a16="http://schemas.microsoft.com/office/drawing/2014/main" id="{1C24A5A0-8347-41C6-A6FB-8CE86FB5C3A3}"/>
              </a:ext>
            </a:extLst>
          </p:cNvPr>
          <p:cNvGrpSpPr/>
          <p:nvPr/>
        </p:nvGrpSpPr>
        <p:grpSpPr>
          <a:xfrm>
            <a:off x="4937209" y="2903524"/>
            <a:ext cx="2353155" cy="640996"/>
            <a:chOff x="8284364" y="3956321"/>
            <a:chExt cx="2353155" cy="640996"/>
          </a:xfrm>
        </p:grpSpPr>
        <p:sp>
          <p:nvSpPr>
            <p:cNvPr id="163" name="Rectangle 162">
              <a:extLst>
                <a:ext uri="{FF2B5EF4-FFF2-40B4-BE49-F238E27FC236}">
                  <a16:creationId xmlns:a16="http://schemas.microsoft.com/office/drawing/2014/main" id="{29EFC306-BAAF-433E-8F18-F56E112AE50F}"/>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64" name="TextBox 163">
              <a:extLst>
                <a:ext uri="{FF2B5EF4-FFF2-40B4-BE49-F238E27FC236}">
                  <a16:creationId xmlns:a16="http://schemas.microsoft.com/office/drawing/2014/main" id="{CDBCC61B-CABE-4155-B39D-4E02750C48C3}"/>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26</a:t>
              </a:r>
              <a:endParaRPr lang="en-CA" sz="1400" dirty="0"/>
            </a:p>
          </p:txBody>
        </p:sp>
        <p:sp>
          <p:nvSpPr>
            <p:cNvPr id="165" name="Rectangle 164">
              <a:extLst>
                <a:ext uri="{FF2B5EF4-FFF2-40B4-BE49-F238E27FC236}">
                  <a16:creationId xmlns:a16="http://schemas.microsoft.com/office/drawing/2014/main" id="{D760C175-7BCC-4345-8CFC-23BBB0F0466F}"/>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6" name="TextBox 165">
              <a:extLst>
                <a:ext uri="{FF2B5EF4-FFF2-40B4-BE49-F238E27FC236}">
                  <a16:creationId xmlns:a16="http://schemas.microsoft.com/office/drawing/2014/main" id="{82D35AFE-094D-445C-8592-7C666AC32205}"/>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24</a:t>
              </a:r>
              <a:endParaRPr lang="en-CA" sz="1400" dirty="0"/>
            </a:p>
          </p:txBody>
        </p:sp>
        <p:sp>
          <p:nvSpPr>
            <p:cNvPr id="167" name="TextBox 166">
              <a:extLst>
                <a:ext uri="{FF2B5EF4-FFF2-40B4-BE49-F238E27FC236}">
                  <a16:creationId xmlns:a16="http://schemas.microsoft.com/office/drawing/2014/main" id="{6BA3572D-E8A5-47A0-B5F8-2B0F6793F945}"/>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25</a:t>
              </a:r>
              <a:endParaRPr lang="en-CA" sz="1400" dirty="0"/>
            </a:p>
          </p:txBody>
        </p:sp>
        <p:sp>
          <p:nvSpPr>
            <p:cNvPr id="168" name="Rectangle 167">
              <a:extLst>
                <a:ext uri="{FF2B5EF4-FFF2-40B4-BE49-F238E27FC236}">
                  <a16:creationId xmlns:a16="http://schemas.microsoft.com/office/drawing/2014/main" id="{58A01F59-0BCD-46A6-8214-06B51FA4B3FA}"/>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9" name="Rectangle 168">
              <a:extLst>
                <a:ext uri="{FF2B5EF4-FFF2-40B4-BE49-F238E27FC236}">
                  <a16:creationId xmlns:a16="http://schemas.microsoft.com/office/drawing/2014/main" id="{F284C523-24C6-4740-A867-B7ED6692C383}"/>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70" name="Rectangle 169">
              <a:extLst>
                <a:ext uri="{FF2B5EF4-FFF2-40B4-BE49-F238E27FC236}">
                  <a16:creationId xmlns:a16="http://schemas.microsoft.com/office/drawing/2014/main" id="{FBF68499-6A90-451F-BA92-3B1B655372D3}"/>
                </a:ext>
              </a:extLst>
            </p:cNvPr>
            <p:cNvSpPr/>
            <p:nvPr/>
          </p:nvSpPr>
          <p:spPr>
            <a:xfrm>
              <a:off x="8294537" y="4219606"/>
              <a:ext cx="652381"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1" name="Rectangle 170">
              <a:extLst>
                <a:ext uri="{FF2B5EF4-FFF2-40B4-BE49-F238E27FC236}">
                  <a16:creationId xmlns:a16="http://schemas.microsoft.com/office/drawing/2014/main" id="{827E151C-4234-4599-92E6-7463BAEFF00F}"/>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2" name="Rectangle 171">
              <a:extLst>
                <a:ext uri="{FF2B5EF4-FFF2-40B4-BE49-F238E27FC236}">
                  <a16:creationId xmlns:a16="http://schemas.microsoft.com/office/drawing/2014/main" id="{E2523837-4610-4432-968E-EBF37B089B08}"/>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7" name="TextBox 176">
              <a:extLst>
                <a:ext uri="{FF2B5EF4-FFF2-40B4-BE49-F238E27FC236}">
                  <a16:creationId xmlns:a16="http://schemas.microsoft.com/office/drawing/2014/main" id="{47F75CE8-C978-4EE5-B932-DF576CB28378}"/>
                </a:ext>
              </a:extLst>
            </p:cNvPr>
            <p:cNvSpPr txBox="1"/>
            <p:nvPr/>
          </p:nvSpPr>
          <p:spPr>
            <a:xfrm>
              <a:off x="8423909" y="4173381"/>
              <a:ext cx="497252" cy="246221"/>
            </a:xfrm>
            <a:prstGeom prst="rect">
              <a:avLst/>
            </a:prstGeom>
            <a:noFill/>
          </p:spPr>
          <p:txBody>
            <a:bodyPr wrap="none" rtlCol="0">
              <a:spAutoFit/>
            </a:bodyPr>
            <a:lstStyle/>
            <a:p>
              <a:r>
                <a:rPr lang="en-US" sz="1000" dirty="0"/>
                <a:t>15/15</a:t>
              </a:r>
              <a:endParaRPr lang="en-CA" sz="1000" dirty="0"/>
            </a:p>
          </p:txBody>
        </p:sp>
        <p:sp>
          <p:nvSpPr>
            <p:cNvPr id="178" name="TextBox 177">
              <a:extLst>
                <a:ext uri="{FF2B5EF4-FFF2-40B4-BE49-F238E27FC236}">
                  <a16:creationId xmlns:a16="http://schemas.microsoft.com/office/drawing/2014/main" id="{DDA4D939-4152-4C07-A260-32831106A46E}"/>
                </a:ext>
              </a:extLst>
            </p:cNvPr>
            <p:cNvSpPr txBox="1"/>
            <p:nvPr/>
          </p:nvSpPr>
          <p:spPr>
            <a:xfrm>
              <a:off x="9328621" y="4180473"/>
              <a:ext cx="431528" cy="246221"/>
            </a:xfrm>
            <a:prstGeom prst="rect">
              <a:avLst/>
            </a:prstGeom>
            <a:noFill/>
          </p:spPr>
          <p:txBody>
            <a:bodyPr wrap="none" rtlCol="0">
              <a:spAutoFit/>
            </a:bodyPr>
            <a:lstStyle/>
            <a:p>
              <a:r>
                <a:rPr lang="en-US" sz="1000" dirty="0"/>
                <a:t>4/15</a:t>
              </a:r>
              <a:endParaRPr lang="en-CA" sz="1000" dirty="0"/>
            </a:p>
          </p:txBody>
        </p:sp>
        <p:sp>
          <p:nvSpPr>
            <p:cNvPr id="179" name="TextBox 178">
              <a:extLst>
                <a:ext uri="{FF2B5EF4-FFF2-40B4-BE49-F238E27FC236}">
                  <a16:creationId xmlns:a16="http://schemas.microsoft.com/office/drawing/2014/main" id="{636AC8B9-8313-4F0B-9EA2-6F060946E6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grpSp>
      <p:grpSp>
        <p:nvGrpSpPr>
          <p:cNvPr id="182" name="Group 181">
            <a:extLst>
              <a:ext uri="{FF2B5EF4-FFF2-40B4-BE49-F238E27FC236}">
                <a16:creationId xmlns:a16="http://schemas.microsoft.com/office/drawing/2014/main" id="{84822CAD-8C91-406D-998D-535F4B03D279}"/>
              </a:ext>
            </a:extLst>
          </p:cNvPr>
          <p:cNvGrpSpPr/>
          <p:nvPr/>
        </p:nvGrpSpPr>
        <p:grpSpPr>
          <a:xfrm>
            <a:off x="4945904" y="3571124"/>
            <a:ext cx="2353155" cy="640996"/>
            <a:chOff x="8284364" y="3956321"/>
            <a:chExt cx="2353155" cy="640996"/>
          </a:xfrm>
        </p:grpSpPr>
        <p:sp>
          <p:nvSpPr>
            <p:cNvPr id="183" name="Rectangle 182">
              <a:extLst>
                <a:ext uri="{FF2B5EF4-FFF2-40B4-BE49-F238E27FC236}">
                  <a16:creationId xmlns:a16="http://schemas.microsoft.com/office/drawing/2014/main" id="{2777D166-C8CE-4AA1-9A90-555EE65D92B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84" name="TextBox 183">
              <a:extLst>
                <a:ext uri="{FF2B5EF4-FFF2-40B4-BE49-F238E27FC236}">
                  <a16:creationId xmlns:a16="http://schemas.microsoft.com/office/drawing/2014/main" id="{C9927359-B54A-4CAD-8958-CFCCAE7BE835}"/>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29</a:t>
              </a:r>
              <a:endParaRPr lang="en-CA" sz="1400" dirty="0"/>
            </a:p>
          </p:txBody>
        </p:sp>
        <p:sp>
          <p:nvSpPr>
            <p:cNvPr id="185" name="Rectangle 184">
              <a:extLst>
                <a:ext uri="{FF2B5EF4-FFF2-40B4-BE49-F238E27FC236}">
                  <a16:creationId xmlns:a16="http://schemas.microsoft.com/office/drawing/2014/main" id="{078B49B9-1E24-4BB4-B209-DA874E8D48FD}"/>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6" name="TextBox 185">
              <a:extLst>
                <a:ext uri="{FF2B5EF4-FFF2-40B4-BE49-F238E27FC236}">
                  <a16:creationId xmlns:a16="http://schemas.microsoft.com/office/drawing/2014/main" id="{63767E64-0B7B-4EAB-ACD6-4EED60A76FF8}"/>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27</a:t>
              </a:r>
              <a:endParaRPr lang="en-CA" sz="1400" dirty="0"/>
            </a:p>
          </p:txBody>
        </p:sp>
        <p:sp>
          <p:nvSpPr>
            <p:cNvPr id="187" name="TextBox 186">
              <a:extLst>
                <a:ext uri="{FF2B5EF4-FFF2-40B4-BE49-F238E27FC236}">
                  <a16:creationId xmlns:a16="http://schemas.microsoft.com/office/drawing/2014/main" id="{8051D8A6-91D6-4901-9A5B-3EB17884FF77}"/>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28</a:t>
              </a:r>
              <a:endParaRPr lang="en-CA" sz="1400" dirty="0"/>
            </a:p>
          </p:txBody>
        </p:sp>
        <p:sp>
          <p:nvSpPr>
            <p:cNvPr id="188" name="Rectangle 187">
              <a:extLst>
                <a:ext uri="{FF2B5EF4-FFF2-40B4-BE49-F238E27FC236}">
                  <a16:creationId xmlns:a16="http://schemas.microsoft.com/office/drawing/2014/main" id="{E35443BA-E947-479F-833D-BF47BE219369}"/>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9" name="Rectangle 188">
              <a:extLst>
                <a:ext uri="{FF2B5EF4-FFF2-40B4-BE49-F238E27FC236}">
                  <a16:creationId xmlns:a16="http://schemas.microsoft.com/office/drawing/2014/main" id="{A4F9FE3F-B3BE-404A-B02D-D4E144AC3F1D}"/>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90" name="Rectangle 189">
              <a:extLst>
                <a:ext uri="{FF2B5EF4-FFF2-40B4-BE49-F238E27FC236}">
                  <a16:creationId xmlns:a16="http://schemas.microsoft.com/office/drawing/2014/main" id="{DAC8B8D9-0AF5-4F24-A97F-93C3B9BF69A5}"/>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1" name="Rectangle 190">
              <a:extLst>
                <a:ext uri="{FF2B5EF4-FFF2-40B4-BE49-F238E27FC236}">
                  <a16:creationId xmlns:a16="http://schemas.microsoft.com/office/drawing/2014/main" id="{09505744-30E7-4705-8C80-86201D1B5689}"/>
                </a:ext>
              </a:extLst>
            </p:cNvPr>
            <p:cNvSpPr/>
            <p:nvPr/>
          </p:nvSpPr>
          <p:spPr>
            <a:xfrm>
              <a:off x="9172473" y="4227306"/>
              <a:ext cx="85532"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2" name="Rectangle 191">
              <a:extLst>
                <a:ext uri="{FF2B5EF4-FFF2-40B4-BE49-F238E27FC236}">
                  <a16:creationId xmlns:a16="http://schemas.microsoft.com/office/drawing/2014/main" id="{61B059D2-5B35-46CA-AED1-11C116BFD400}"/>
                </a:ext>
              </a:extLst>
            </p:cNvPr>
            <p:cNvSpPr/>
            <p:nvPr/>
          </p:nvSpPr>
          <p:spPr>
            <a:xfrm>
              <a:off x="9972605" y="4234856"/>
              <a:ext cx="56261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7" name="TextBox 196">
              <a:extLst>
                <a:ext uri="{FF2B5EF4-FFF2-40B4-BE49-F238E27FC236}">
                  <a16:creationId xmlns:a16="http://schemas.microsoft.com/office/drawing/2014/main" id="{69E9CDE6-F261-4ED8-94A4-6572751F3D26}"/>
                </a:ext>
              </a:extLst>
            </p:cNvPr>
            <p:cNvSpPr txBox="1"/>
            <p:nvPr/>
          </p:nvSpPr>
          <p:spPr>
            <a:xfrm>
              <a:off x="8423909" y="4173381"/>
              <a:ext cx="497252" cy="246221"/>
            </a:xfrm>
            <a:prstGeom prst="rect">
              <a:avLst/>
            </a:prstGeom>
            <a:noFill/>
          </p:spPr>
          <p:txBody>
            <a:bodyPr wrap="none" rtlCol="0">
              <a:spAutoFit/>
            </a:bodyPr>
            <a:lstStyle/>
            <a:p>
              <a:r>
                <a:rPr lang="en-US" sz="1000" dirty="0"/>
                <a:t>11/15</a:t>
              </a:r>
              <a:endParaRPr lang="en-CA" sz="1000" dirty="0"/>
            </a:p>
          </p:txBody>
        </p:sp>
        <p:sp>
          <p:nvSpPr>
            <p:cNvPr id="198" name="TextBox 197">
              <a:extLst>
                <a:ext uri="{FF2B5EF4-FFF2-40B4-BE49-F238E27FC236}">
                  <a16:creationId xmlns:a16="http://schemas.microsoft.com/office/drawing/2014/main" id="{DDA19560-835C-415D-9098-F59DEABC7224}"/>
                </a:ext>
              </a:extLst>
            </p:cNvPr>
            <p:cNvSpPr txBox="1"/>
            <p:nvPr/>
          </p:nvSpPr>
          <p:spPr>
            <a:xfrm>
              <a:off x="9328621" y="4180473"/>
              <a:ext cx="431528" cy="246221"/>
            </a:xfrm>
            <a:prstGeom prst="rect">
              <a:avLst/>
            </a:prstGeom>
            <a:noFill/>
          </p:spPr>
          <p:txBody>
            <a:bodyPr wrap="none" rtlCol="0">
              <a:spAutoFit/>
            </a:bodyPr>
            <a:lstStyle/>
            <a:p>
              <a:r>
                <a:rPr lang="en-US" sz="1000" dirty="0"/>
                <a:t>2/15</a:t>
              </a:r>
              <a:endParaRPr lang="en-CA" sz="1000" dirty="0"/>
            </a:p>
          </p:txBody>
        </p:sp>
        <p:sp>
          <p:nvSpPr>
            <p:cNvPr id="199" name="TextBox 198">
              <a:extLst>
                <a:ext uri="{FF2B5EF4-FFF2-40B4-BE49-F238E27FC236}">
                  <a16:creationId xmlns:a16="http://schemas.microsoft.com/office/drawing/2014/main" id="{3AAABF9F-6763-4728-96A1-85865281DA63}"/>
                </a:ext>
              </a:extLst>
            </p:cNvPr>
            <p:cNvSpPr txBox="1"/>
            <p:nvPr/>
          </p:nvSpPr>
          <p:spPr>
            <a:xfrm>
              <a:off x="10107630" y="4188265"/>
              <a:ext cx="497252" cy="246221"/>
            </a:xfrm>
            <a:prstGeom prst="rect">
              <a:avLst/>
            </a:prstGeom>
            <a:noFill/>
          </p:spPr>
          <p:txBody>
            <a:bodyPr wrap="none" rtlCol="0">
              <a:spAutoFit/>
            </a:bodyPr>
            <a:lstStyle/>
            <a:p>
              <a:r>
                <a:rPr lang="en-US" sz="1000" dirty="0"/>
                <a:t>13/15</a:t>
              </a:r>
              <a:endParaRPr lang="en-CA" sz="1000" dirty="0"/>
            </a:p>
          </p:txBody>
        </p:sp>
      </p:grpSp>
      <p:sp>
        <p:nvSpPr>
          <p:cNvPr id="207" name="Rectangle 206">
            <a:extLst>
              <a:ext uri="{FF2B5EF4-FFF2-40B4-BE49-F238E27FC236}">
                <a16:creationId xmlns:a16="http://schemas.microsoft.com/office/drawing/2014/main" id="{5C60DBC1-6FAE-4E51-B0DB-20B370ECA92C}"/>
              </a:ext>
            </a:extLst>
          </p:cNvPr>
          <p:cNvSpPr/>
          <p:nvPr/>
        </p:nvSpPr>
        <p:spPr>
          <a:xfrm>
            <a:off x="4954959" y="4728490"/>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08" name="TextBox 207">
            <a:extLst>
              <a:ext uri="{FF2B5EF4-FFF2-40B4-BE49-F238E27FC236}">
                <a16:creationId xmlns:a16="http://schemas.microsoft.com/office/drawing/2014/main" id="{E176DC48-BC9F-4334-B930-06323F53C47B}"/>
              </a:ext>
            </a:extLst>
          </p:cNvPr>
          <p:cNvSpPr txBox="1"/>
          <p:nvPr/>
        </p:nvSpPr>
        <p:spPr>
          <a:xfrm>
            <a:off x="4942252" y="4246538"/>
            <a:ext cx="677621" cy="307777"/>
          </a:xfrm>
          <a:prstGeom prst="rect">
            <a:avLst/>
          </a:prstGeom>
          <a:noFill/>
        </p:spPr>
        <p:txBody>
          <a:bodyPr wrap="none" rtlCol="0">
            <a:spAutoFit/>
          </a:bodyPr>
          <a:lstStyle/>
          <a:p>
            <a:r>
              <a:rPr lang="en-US" sz="1400" dirty="0" err="1"/>
              <a:t>Juz</a:t>
            </a:r>
            <a:r>
              <a:rPr lang="en-US" sz="1400" dirty="0"/>
              <a:t>’ 30</a:t>
            </a:r>
            <a:endParaRPr lang="en-CA" sz="1400" dirty="0"/>
          </a:p>
        </p:txBody>
      </p:sp>
      <p:sp>
        <p:nvSpPr>
          <p:cNvPr id="209" name="Rectangle 208">
            <a:extLst>
              <a:ext uri="{FF2B5EF4-FFF2-40B4-BE49-F238E27FC236}">
                <a16:creationId xmlns:a16="http://schemas.microsoft.com/office/drawing/2014/main" id="{76832F50-6AEB-402B-8476-96869CC2EF84}"/>
              </a:ext>
            </a:extLst>
          </p:cNvPr>
          <p:cNvSpPr/>
          <p:nvPr/>
        </p:nvSpPr>
        <p:spPr>
          <a:xfrm>
            <a:off x="4954960" y="4519071"/>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210" name="Rectangle 209">
            <a:extLst>
              <a:ext uri="{FF2B5EF4-FFF2-40B4-BE49-F238E27FC236}">
                <a16:creationId xmlns:a16="http://schemas.microsoft.com/office/drawing/2014/main" id="{84A2CBE5-69A1-4C02-A818-50E0F2E9F164}"/>
              </a:ext>
            </a:extLst>
          </p:cNvPr>
          <p:cNvSpPr/>
          <p:nvPr/>
        </p:nvSpPr>
        <p:spPr>
          <a:xfrm>
            <a:off x="4954960" y="4519070"/>
            <a:ext cx="312366"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211" name="TextBox 210">
            <a:extLst>
              <a:ext uri="{FF2B5EF4-FFF2-40B4-BE49-F238E27FC236}">
                <a16:creationId xmlns:a16="http://schemas.microsoft.com/office/drawing/2014/main" id="{914E74E2-8A2C-4B43-AE4E-82B4DC15C01F}"/>
              </a:ext>
            </a:extLst>
          </p:cNvPr>
          <p:cNvSpPr txBox="1"/>
          <p:nvPr/>
        </p:nvSpPr>
        <p:spPr>
          <a:xfrm>
            <a:off x="5089984" y="4472479"/>
            <a:ext cx="431528" cy="246221"/>
          </a:xfrm>
          <a:prstGeom prst="rect">
            <a:avLst/>
          </a:prstGeom>
          <a:noFill/>
        </p:spPr>
        <p:txBody>
          <a:bodyPr wrap="none" rtlCol="0">
            <a:spAutoFit/>
          </a:bodyPr>
          <a:lstStyle/>
          <a:p>
            <a:r>
              <a:rPr lang="en-US" sz="1000" dirty="0"/>
              <a:t>6/15</a:t>
            </a:r>
            <a:endParaRPr lang="en-CA" sz="1000" dirty="0"/>
          </a:p>
        </p:txBody>
      </p:sp>
      <p:sp>
        <p:nvSpPr>
          <p:cNvPr id="212" name="Rectangle 211">
            <a:extLst>
              <a:ext uri="{FF2B5EF4-FFF2-40B4-BE49-F238E27FC236}">
                <a16:creationId xmlns:a16="http://schemas.microsoft.com/office/drawing/2014/main" id="{8B856344-E280-4607-BD7D-403AFFABE662}"/>
              </a:ext>
            </a:extLst>
          </p:cNvPr>
          <p:cNvSpPr/>
          <p:nvPr/>
        </p:nvSpPr>
        <p:spPr>
          <a:xfrm>
            <a:off x="5839220" y="406225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3" name="Rectangle 212">
            <a:extLst>
              <a:ext uri="{FF2B5EF4-FFF2-40B4-BE49-F238E27FC236}">
                <a16:creationId xmlns:a16="http://schemas.microsoft.com/office/drawing/2014/main" id="{4478F0FA-1498-42F1-A31E-F9EA4F7CE5E6}"/>
              </a:ext>
            </a:extLst>
          </p:cNvPr>
          <p:cNvSpPr/>
          <p:nvPr/>
        </p:nvSpPr>
        <p:spPr>
          <a:xfrm>
            <a:off x="4970517" y="406834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4" name="Rectangle 213">
            <a:extLst>
              <a:ext uri="{FF2B5EF4-FFF2-40B4-BE49-F238E27FC236}">
                <a16:creationId xmlns:a16="http://schemas.microsoft.com/office/drawing/2014/main" id="{E262E7F4-47BE-4A9C-B08C-D79B2D068FF1}"/>
              </a:ext>
            </a:extLst>
          </p:cNvPr>
          <p:cNvSpPr/>
          <p:nvPr/>
        </p:nvSpPr>
        <p:spPr>
          <a:xfrm>
            <a:off x="5824263" y="3396289"/>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5" name="Rectangle 214">
            <a:extLst>
              <a:ext uri="{FF2B5EF4-FFF2-40B4-BE49-F238E27FC236}">
                <a16:creationId xmlns:a16="http://schemas.microsoft.com/office/drawing/2014/main" id="{7B486096-3BF2-4562-9937-445BE614BB4E}"/>
              </a:ext>
            </a:extLst>
          </p:cNvPr>
          <p:cNvSpPr/>
          <p:nvPr/>
        </p:nvSpPr>
        <p:spPr>
          <a:xfrm>
            <a:off x="4956914" y="3397582"/>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grpSp>
        <p:nvGrpSpPr>
          <p:cNvPr id="216" name="Group 215">
            <a:extLst>
              <a:ext uri="{FF2B5EF4-FFF2-40B4-BE49-F238E27FC236}">
                <a16:creationId xmlns:a16="http://schemas.microsoft.com/office/drawing/2014/main" id="{0C493209-F008-4C4C-BFFC-3215BAF5D3CD}"/>
              </a:ext>
            </a:extLst>
          </p:cNvPr>
          <p:cNvGrpSpPr/>
          <p:nvPr/>
        </p:nvGrpSpPr>
        <p:grpSpPr>
          <a:xfrm>
            <a:off x="8257166" y="4988208"/>
            <a:ext cx="2389641" cy="575695"/>
            <a:chOff x="8253413" y="5007284"/>
            <a:chExt cx="2389641" cy="575695"/>
          </a:xfrm>
        </p:grpSpPr>
        <p:sp>
          <p:nvSpPr>
            <p:cNvPr id="217" name="Rectangle 216">
              <a:extLst>
                <a:ext uri="{FF2B5EF4-FFF2-40B4-BE49-F238E27FC236}">
                  <a16:creationId xmlns:a16="http://schemas.microsoft.com/office/drawing/2014/main" id="{56D42389-B3DD-4086-820D-4AC0E64C65A2}"/>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E13C5C03-83B5-457C-85DE-41B9689328BA}"/>
                </a:ext>
              </a:extLst>
            </p:cNvPr>
            <p:cNvSpPr/>
            <p:nvPr/>
          </p:nvSpPr>
          <p:spPr>
            <a:xfrm>
              <a:off x="10087453" y="5016273"/>
              <a:ext cx="546313" cy="54135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219" name="Graphic 218" descr="Checklist">
              <a:extLst>
                <a:ext uri="{FF2B5EF4-FFF2-40B4-BE49-F238E27FC236}">
                  <a16:creationId xmlns:a16="http://schemas.microsoft.com/office/drawing/2014/main" id="{8549CACA-675B-437C-8A1B-CFF027B8C2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220" name="Graphic 219" descr="Open book">
              <a:extLst>
                <a:ext uri="{FF2B5EF4-FFF2-40B4-BE49-F238E27FC236}">
                  <a16:creationId xmlns:a16="http://schemas.microsoft.com/office/drawing/2014/main" id="{BD384ECB-331E-41EB-9394-454B4454CC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221" name="Graphic 220" descr="Signal">
              <a:extLst>
                <a:ext uri="{FF2B5EF4-FFF2-40B4-BE49-F238E27FC236}">
                  <a16:creationId xmlns:a16="http://schemas.microsoft.com/office/drawing/2014/main" id="{2EA989D4-460C-4896-B2A4-B52CA6DE31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222" name="Graphic 221" descr="Employee badge">
              <a:extLst>
                <a:ext uri="{FF2B5EF4-FFF2-40B4-BE49-F238E27FC236}">
                  <a16:creationId xmlns:a16="http://schemas.microsoft.com/office/drawing/2014/main" id="{10B3480A-C731-46F3-8D7A-BA13989DDD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223" name="TextBox 222">
              <a:extLst>
                <a:ext uri="{FF2B5EF4-FFF2-40B4-BE49-F238E27FC236}">
                  <a16:creationId xmlns:a16="http://schemas.microsoft.com/office/drawing/2014/main" id="{60334234-7F81-49AD-801B-9DA4E714E97E}"/>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224" name="TextBox 223">
              <a:extLst>
                <a:ext uri="{FF2B5EF4-FFF2-40B4-BE49-F238E27FC236}">
                  <a16:creationId xmlns:a16="http://schemas.microsoft.com/office/drawing/2014/main" id="{05D08942-FA9D-4460-8110-4A0EBD85AF2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225" name="TextBox 224">
              <a:extLst>
                <a:ext uri="{FF2B5EF4-FFF2-40B4-BE49-F238E27FC236}">
                  <a16:creationId xmlns:a16="http://schemas.microsoft.com/office/drawing/2014/main" id="{C54B34C0-8198-4676-9A61-362DEDD3F94B}"/>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226" name="TextBox 225">
              <a:extLst>
                <a:ext uri="{FF2B5EF4-FFF2-40B4-BE49-F238E27FC236}">
                  <a16:creationId xmlns:a16="http://schemas.microsoft.com/office/drawing/2014/main" id="{8FEEE84F-827C-44B2-BE22-154BFE95ADF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9" name="Group 8">
            <a:extLst>
              <a:ext uri="{FF2B5EF4-FFF2-40B4-BE49-F238E27FC236}">
                <a16:creationId xmlns:a16="http://schemas.microsoft.com/office/drawing/2014/main" id="{D186BF14-D9B6-4356-81A9-A5FD8CF0D210}"/>
              </a:ext>
            </a:extLst>
          </p:cNvPr>
          <p:cNvGrpSpPr/>
          <p:nvPr/>
        </p:nvGrpSpPr>
        <p:grpSpPr>
          <a:xfrm>
            <a:off x="8260393" y="2285995"/>
            <a:ext cx="2359410" cy="2348441"/>
            <a:chOff x="8260393" y="2285995"/>
            <a:chExt cx="2359410" cy="2348441"/>
          </a:xfrm>
        </p:grpSpPr>
        <p:sp>
          <p:nvSpPr>
            <p:cNvPr id="227" name="Rectangle 226">
              <a:extLst>
                <a:ext uri="{FF2B5EF4-FFF2-40B4-BE49-F238E27FC236}">
                  <a16:creationId xmlns:a16="http://schemas.microsoft.com/office/drawing/2014/main" id="{7DF2275F-5ACE-44C7-83EF-4CF7AE2D97E2}"/>
                </a:ext>
              </a:extLst>
            </p:cNvPr>
            <p:cNvSpPr/>
            <p:nvPr/>
          </p:nvSpPr>
          <p:spPr>
            <a:xfrm>
              <a:off x="8260393" y="228599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Conseils</a:t>
              </a:r>
              <a:endParaRPr lang="en-CA" sz="1400" dirty="0"/>
            </a:p>
          </p:txBody>
        </p:sp>
        <p:sp>
          <p:nvSpPr>
            <p:cNvPr id="228" name="Rectangle 227">
              <a:extLst>
                <a:ext uri="{FF2B5EF4-FFF2-40B4-BE49-F238E27FC236}">
                  <a16:creationId xmlns:a16="http://schemas.microsoft.com/office/drawing/2014/main" id="{4AC8124A-066F-4CBE-81B5-184A5325A4FA}"/>
                </a:ext>
              </a:extLst>
            </p:cNvPr>
            <p:cNvSpPr/>
            <p:nvPr/>
          </p:nvSpPr>
          <p:spPr>
            <a:xfrm>
              <a:off x="8260393" y="2576562"/>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Ahadiths</a:t>
              </a:r>
              <a:r>
                <a:rPr lang="en-US" sz="1400" dirty="0"/>
                <a:t> sur le Coran</a:t>
              </a:r>
              <a:endParaRPr lang="en-CA" sz="1400" dirty="0"/>
            </a:p>
          </p:txBody>
        </p:sp>
        <p:sp>
          <p:nvSpPr>
            <p:cNvPr id="229" name="Rectangle 228">
              <a:extLst>
                <a:ext uri="{FF2B5EF4-FFF2-40B4-BE49-F238E27FC236}">
                  <a16:creationId xmlns:a16="http://schemas.microsoft.com/office/drawing/2014/main" id="{436EFE98-7D37-4CFE-A6A6-A2F538A654A1}"/>
                </a:ext>
              </a:extLst>
            </p:cNvPr>
            <p:cNvSpPr/>
            <p:nvPr/>
          </p:nvSpPr>
          <p:spPr>
            <a:xfrm>
              <a:off x="8260393" y="2873188"/>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Compteur</a:t>
              </a:r>
              <a:r>
                <a:rPr lang="en-US" sz="1400" dirty="0"/>
                <a:t> de </a:t>
              </a:r>
              <a:r>
                <a:rPr lang="en-US" sz="1400" dirty="0" err="1"/>
                <a:t>Hasanat</a:t>
              </a:r>
              <a:endParaRPr lang="en-CA" sz="1400" dirty="0"/>
            </a:p>
          </p:txBody>
        </p:sp>
        <p:sp>
          <p:nvSpPr>
            <p:cNvPr id="230" name="Rectangle 229">
              <a:extLst>
                <a:ext uri="{FF2B5EF4-FFF2-40B4-BE49-F238E27FC236}">
                  <a16:creationId xmlns:a16="http://schemas.microsoft.com/office/drawing/2014/main" id="{B6023412-B665-4A8A-B3D4-B8005E35904D}"/>
                </a:ext>
              </a:extLst>
            </p:cNvPr>
            <p:cNvSpPr/>
            <p:nvPr/>
          </p:nvSpPr>
          <p:spPr>
            <a:xfrm>
              <a:off x="8260393" y="316375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Icone</a:t>
              </a:r>
              <a:r>
                <a:rPr lang="en-US" sz="1400" dirty="0"/>
                <a:t> </a:t>
              </a:r>
              <a:r>
                <a:rPr lang="en-US" sz="1400" dirty="0" err="1"/>
                <a:t>d’application</a:t>
              </a:r>
              <a:endParaRPr lang="en-CA" sz="1400" dirty="0"/>
            </a:p>
          </p:txBody>
        </p:sp>
        <p:sp>
          <p:nvSpPr>
            <p:cNvPr id="231" name="Rectangle 230">
              <a:extLst>
                <a:ext uri="{FF2B5EF4-FFF2-40B4-BE49-F238E27FC236}">
                  <a16:creationId xmlns:a16="http://schemas.microsoft.com/office/drawing/2014/main" id="{1CC7F503-2F4A-482A-A7B3-E67EF68E227C}"/>
                </a:ext>
              </a:extLst>
            </p:cNvPr>
            <p:cNvSpPr/>
            <p:nvPr/>
          </p:nvSpPr>
          <p:spPr>
            <a:xfrm>
              <a:off x="8261688" y="345708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Signaler un bug</a:t>
              </a:r>
              <a:endParaRPr lang="en-CA" sz="1400" dirty="0"/>
            </a:p>
          </p:txBody>
        </p:sp>
        <p:sp>
          <p:nvSpPr>
            <p:cNvPr id="232" name="Rectangle 231">
              <a:extLst>
                <a:ext uri="{FF2B5EF4-FFF2-40B4-BE49-F238E27FC236}">
                  <a16:creationId xmlns:a16="http://schemas.microsoft.com/office/drawing/2014/main" id="{5A5B2975-A57A-43C9-8BFC-4E543B8AD847}"/>
                </a:ext>
              </a:extLst>
            </p:cNvPr>
            <p:cNvSpPr/>
            <p:nvPr/>
          </p:nvSpPr>
          <p:spPr>
            <a:xfrm>
              <a:off x="8261688" y="3747647"/>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Nous </a:t>
              </a:r>
              <a:r>
                <a:rPr lang="en-US" sz="1400" dirty="0" err="1"/>
                <a:t>contacter</a:t>
              </a:r>
              <a:endParaRPr lang="en-CA" sz="1400" dirty="0"/>
            </a:p>
          </p:txBody>
        </p:sp>
        <p:sp>
          <p:nvSpPr>
            <p:cNvPr id="233" name="Rectangle 232">
              <a:extLst>
                <a:ext uri="{FF2B5EF4-FFF2-40B4-BE49-F238E27FC236}">
                  <a16:creationId xmlns:a16="http://schemas.microsoft.com/office/drawing/2014/main" id="{DDEA3983-A4E1-4ABF-AB88-21417C3485E8}"/>
                </a:ext>
              </a:extLst>
            </p:cNvPr>
            <p:cNvSpPr/>
            <p:nvPr/>
          </p:nvSpPr>
          <p:spPr>
            <a:xfrm>
              <a:off x="8261688" y="4044273"/>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Crédit</a:t>
              </a:r>
              <a:endParaRPr lang="en-CA" sz="1400" dirty="0"/>
            </a:p>
          </p:txBody>
        </p:sp>
        <p:sp>
          <p:nvSpPr>
            <p:cNvPr id="234" name="Rectangle 233">
              <a:extLst>
                <a:ext uri="{FF2B5EF4-FFF2-40B4-BE49-F238E27FC236}">
                  <a16:creationId xmlns:a16="http://schemas.microsoft.com/office/drawing/2014/main" id="{9526B21C-F36B-486D-84EA-9EB696830C65}"/>
                </a:ext>
              </a:extLst>
            </p:cNvPr>
            <p:cNvSpPr/>
            <p:nvPr/>
          </p:nvSpPr>
          <p:spPr>
            <a:xfrm>
              <a:off x="8261688" y="433484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Paramètres</a:t>
              </a:r>
              <a:endParaRPr lang="en-CA" sz="1400" dirty="0"/>
            </a:p>
          </p:txBody>
        </p:sp>
      </p:grpSp>
      <p:grpSp>
        <p:nvGrpSpPr>
          <p:cNvPr id="235" name="Group 234">
            <a:extLst>
              <a:ext uri="{FF2B5EF4-FFF2-40B4-BE49-F238E27FC236}">
                <a16:creationId xmlns:a16="http://schemas.microsoft.com/office/drawing/2014/main" id="{93240B00-CB26-44A4-B2BC-F183E242B07A}"/>
              </a:ext>
            </a:extLst>
          </p:cNvPr>
          <p:cNvGrpSpPr/>
          <p:nvPr/>
        </p:nvGrpSpPr>
        <p:grpSpPr>
          <a:xfrm>
            <a:off x="8282406" y="1410363"/>
            <a:ext cx="2333625" cy="662384"/>
            <a:chOff x="1595438" y="3661966"/>
            <a:chExt cx="2333625" cy="662384"/>
          </a:xfrm>
        </p:grpSpPr>
        <p:sp>
          <p:nvSpPr>
            <p:cNvPr id="236" name="Rectangle 235">
              <a:extLst>
                <a:ext uri="{FF2B5EF4-FFF2-40B4-BE49-F238E27FC236}">
                  <a16:creationId xmlns:a16="http://schemas.microsoft.com/office/drawing/2014/main" id="{3DC64D60-6E48-4B51-8E88-66443B78CAE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237" name="Rectangle 236">
              <a:extLst>
                <a:ext uri="{FF2B5EF4-FFF2-40B4-BE49-F238E27FC236}">
                  <a16:creationId xmlns:a16="http://schemas.microsoft.com/office/drawing/2014/main" id="{F04D9020-D3A0-400A-A3E6-3078BBCD32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238" name="Picture 2" descr="Avatar Icon of Flat style - Available in SVG, PNG, EPS, AI &amp; Icon ...">
              <a:extLst>
                <a:ext uri="{FF2B5EF4-FFF2-40B4-BE49-F238E27FC236}">
                  <a16:creationId xmlns:a16="http://schemas.microsoft.com/office/drawing/2014/main" id="{6EAA483D-ACC7-47C2-BD9B-FFC1346850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10D86697-4AD9-4EDC-9B3A-418C1845B113}"/>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240" name="TextBox 239">
              <a:extLst>
                <a:ext uri="{FF2B5EF4-FFF2-40B4-BE49-F238E27FC236}">
                  <a16:creationId xmlns:a16="http://schemas.microsoft.com/office/drawing/2014/main" id="{D4880D3D-0109-40BD-9674-D122C1CB53A6}"/>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241" name="TextBox 240">
              <a:extLst>
                <a:ext uri="{FF2B5EF4-FFF2-40B4-BE49-F238E27FC236}">
                  <a16:creationId xmlns:a16="http://schemas.microsoft.com/office/drawing/2014/main" id="{A261709F-606C-454D-8018-4505CA0CA02C}"/>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spTree>
    <p:extLst>
      <p:ext uri="{BB962C8B-B14F-4D97-AF65-F5344CB8AC3E}">
        <p14:creationId xmlns:p14="http://schemas.microsoft.com/office/powerpoint/2010/main" val="385778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Tree>
    <p:extLst>
      <p:ext uri="{BB962C8B-B14F-4D97-AF65-F5344CB8AC3E}">
        <p14:creationId xmlns:p14="http://schemas.microsoft.com/office/powerpoint/2010/main" val="3296307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3074" name="Picture 2" descr="Islamic geometric pattern design Vector Image - 1979726 ...">
            <a:extLst>
              <a:ext uri="{FF2B5EF4-FFF2-40B4-BE49-F238E27FC236}">
                <a16:creationId xmlns:a16="http://schemas.microsoft.com/office/drawing/2014/main" id="{5C5DAC0B-697D-48AC-976D-1028D5C8E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86" y="1340192"/>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window, building&#10;&#10;Description automatically generated">
            <a:extLst>
              <a:ext uri="{FF2B5EF4-FFF2-40B4-BE49-F238E27FC236}">
                <a16:creationId xmlns:a16="http://schemas.microsoft.com/office/drawing/2014/main" id="{1F047B14-AAFB-4D37-8E37-6393DA29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523" y="788086"/>
            <a:ext cx="1920240" cy="2743200"/>
          </a:xfrm>
          <a:prstGeom prst="rect">
            <a:avLst/>
          </a:prstGeom>
        </p:spPr>
      </p:pic>
      <p:pic>
        <p:nvPicPr>
          <p:cNvPr id="7" name="Picture 6" descr="A close up of a logo&#10;&#10;Description automatically generated">
            <a:extLst>
              <a:ext uri="{FF2B5EF4-FFF2-40B4-BE49-F238E27FC236}">
                <a16:creationId xmlns:a16="http://schemas.microsoft.com/office/drawing/2014/main" id="{D250053F-EAA2-492F-8727-7BA9264A3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578" y="980388"/>
            <a:ext cx="1457740" cy="2448612"/>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8D33AD94-6EC3-438F-B173-D4D060962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2004" y="-122796"/>
            <a:ext cx="2743200" cy="2743200"/>
          </a:xfrm>
          <a:prstGeom prst="rect">
            <a:avLst/>
          </a:prstGeom>
        </p:spPr>
      </p:pic>
      <p:pic>
        <p:nvPicPr>
          <p:cNvPr id="13" name="Picture 12" descr="A picture containing umbrella&#10;&#10;Description automatically generated">
            <a:extLst>
              <a:ext uri="{FF2B5EF4-FFF2-40B4-BE49-F238E27FC236}">
                <a16:creationId xmlns:a16="http://schemas.microsoft.com/office/drawing/2014/main" id="{84154213-FB74-46ED-B4F9-0ECE80AE9E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53" y="3888955"/>
            <a:ext cx="2128440" cy="2137615"/>
          </a:xfrm>
          <a:prstGeom prst="rect">
            <a:avLst/>
          </a:prstGeom>
        </p:spPr>
      </p:pic>
      <p:pic>
        <p:nvPicPr>
          <p:cNvPr id="15" name="Picture 14" descr="A close up of a sign&#10;&#10;Description automatically generated">
            <a:extLst>
              <a:ext uri="{FF2B5EF4-FFF2-40B4-BE49-F238E27FC236}">
                <a16:creationId xmlns:a16="http://schemas.microsoft.com/office/drawing/2014/main" id="{FBE11D17-CAF1-45E8-83BD-B1CAC33112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6125" y="3576294"/>
            <a:ext cx="1740638" cy="1325563"/>
          </a:xfrm>
          <a:prstGeom prst="rect">
            <a:avLst/>
          </a:prstGeom>
        </p:spPr>
      </p:pic>
      <p:pic>
        <p:nvPicPr>
          <p:cNvPr id="17" name="Picture 16" descr="A picture containing table, stool&#10;&#10;Description automatically generated">
            <a:extLst>
              <a:ext uri="{FF2B5EF4-FFF2-40B4-BE49-F238E27FC236}">
                <a16:creationId xmlns:a16="http://schemas.microsoft.com/office/drawing/2014/main" id="{5A875F42-5018-4C79-94A6-326164E7FA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6008" y="4901857"/>
            <a:ext cx="1700755" cy="1700755"/>
          </a:xfrm>
          <a:prstGeom prst="rect">
            <a:avLst/>
          </a:prstGeom>
        </p:spPr>
      </p:pic>
      <p:pic>
        <p:nvPicPr>
          <p:cNvPr id="19" name="Picture 18" descr="A close up of a sign&#10;&#10;Description automatically generated">
            <a:extLst>
              <a:ext uri="{FF2B5EF4-FFF2-40B4-BE49-F238E27FC236}">
                <a16:creationId xmlns:a16="http://schemas.microsoft.com/office/drawing/2014/main" id="{C438C836-D4CE-4CFD-9F79-90E7CCD78E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6995" y="3576294"/>
            <a:ext cx="1700755" cy="1700755"/>
          </a:xfrm>
          <a:prstGeom prst="rect">
            <a:avLst/>
          </a:prstGeom>
        </p:spPr>
      </p:pic>
      <p:pic>
        <p:nvPicPr>
          <p:cNvPr id="23" name="Picture 22" descr="A close up of a logo&#10;&#10;Description automatically generated">
            <a:extLst>
              <a:ext uri="{FF2B5EF4-FFF2-40B4-BE49-F238E27FC236}">
                <a16:creationId xmlns:a16="http://schemas.microsoft.com/office/drawing/2014/main" id="{09B4D7DB-B5ED-49A7-8EB6-2AC340C9E1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3809" y="287245"/>
            <a:ext cx="1700755" cy="1700755"/>
          </a:xfrm>
          <a:prstGeom prst="rect">
            <a:avLst/>
          </a:prstGeom>
        </p:spPr>
      </p:pic>
      <p:pic>
        <p:nvPicPr>
          <p:cNvPr id="3080" name="Picture 8" descr="ᐈ Islamic tile patterns stock vectors, Royalty Free islamic ...">
            <a:extLst>
              <a:ext uri="{FF2B5EF4-FFF2-40B4-BE49-F238E27FC236}">
                <a16:creationId xmlns:a16="http://schemas.microsoft.com/office/drawing/2014/main" id="{5933B672-0684-421E-A161-5CE6617D9E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809" y="2279674"/>
            <a:ext cx="1700755" cy="17007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2667157-E3CE-4240-9716-D17A54619A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71990" y="2306979"/>
            <a:ext cx="2141614" cy="2141614"/>
          </a:xfrm>
          <a:prstGeom prst="rect">
            <a:avLst/>
          </a:prstGeom>
        </p:spPr>
      </p:pic>
      <p:pic>
        <p:nvPicPr>
          <p:cNvPr id="27" name="Picture 26" descr="A close up of a logo&#10;&#10;Description automatically generated">
            <a:extLst>
              <a:ext uri="{FF2B5EF4-FFF2-40B4-BE49-F238E27FC236}">
                <a16:creationId xmlns:a16="http://schemas.microsoft.com/office/drawing/2014/main" id="{44504C5B-1B0B-43A6-BF84-881F68EE55FC}"/>
              </a:ext>
            </a:extLst>
          </p:cNvPr>
          <p:cNvPicPr>
            <a:picLocks noChangeAspect="1"/>
          </p:cNvPicPr>
          <p:nvPr/>
        </p:nvPicPr>
        <p:blipFill rotWithShape="1">
          <a:blip r:embed="rId13">
            <a:extLst>
              <a:ext uri="{28A0092B-C50C-407E-A947-70E740481C1C}">
                <a14:useLocalDpi xmlns:a14="http://schemas.microsoft.com/office/drawing/2010/main" val="0"/>
              </a:ext>
            </a:extLst>
          </a:blip>
          <a:srcRect b="5759"/>
          <a:stretch/>
        </p:blipFill>
        <p:spPr>
          <a:xfrm>
            <a:off x="5880289" y="4426671"/>
            <a:ext cx="2364275" cy="2228129"/>
          </a:xfrm>
          <a:prstGeom prst="rect">
            <a:avLst/>
          </a:prstGeom>
        </p:spPr>
      </p:pic>
    </p:spTree>
    <p:extLst>
      <p:ext uri="{BB962C8B-B14F-4D97-AF65-F5344CB8AC3E}">
        <p14:creationId xmlns:p14="http://schemas.microsoft.com/office/powerpoint/2010/main" val="426730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6" name="Picture 5">
            <a:extLst>
              <a:ext uri="{FF2B5EF4-FFF2-40B4-BE49-F238E27FC236}">
                <a16:creationId xmlns:a16="http://schemas.microsoft.com/office/drawing/2014/main" id="{EEF67991-057F-42DC-8BE2-3FB1506D0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32" y="964613"/>
            <a:ext cx="2041155" cy="1981200"/>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FDB70628-A244-4A04-AD5D-5CB26D6E7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1144" y="352045"/>
            <a:ext cx="1899971" cy="19812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E5390063-6257-426D-BD66-5D6455F0F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6442" y="2216755"/>
            <a:ext cx="2109374" cy="1981200"/>
          </a:xfrm>
          <a:prstGeom prst="rect">
            <a:avLst/>
          </a:prstGeom>
        </p:spPr>
      </p:pic>
      <p:pic>
        <p:nvPicPr>
          <p:cNvPr id="16" name="Picture 15" descr="A picture containing text, shirt&#10;&#10;Description automatically generated">
            <a:extLst>
              <a:ext uri="{FF2B5EF4-FFF2-40B4-BE49-F238E27FC236}">
                <a16:creationId xmlns:a16="http://schemas.microsoft.com/office/drawing/2014/main" id="{F2891944-5EEA-42F3-9420-D773FB420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219" y="105361"/>
            <a:ext cx="2173970" cy="3158539"/>
          </a:xfrm>
          <a:prstGeom prst="rect">
            <a:avLst/>
          </a:prstGeom>
        </p:spPr>
      </p:pic>
      <p:pic>
        <p:nvPicPr>
          <p:cNvPr id="20" name="Picture 19" descr="A picture containing building, decorated, colorful, large&#10;&#10;Description automatically generated">
            <a:extLst>
              <a:ext uri="{FF2B5EF4-FFF2-40B4-BE49-F238E27FC236}">
                <a16:creationId xmlns:a16="http://schemas.microsoft.com/office/drawing/2014/main" id="{C6E4A296-8835-4A04-802F-1D9421032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5891" y="84724"/>
            <a:ext cx="2471707" cy="2476500"/>
          </a:xfrm>
          <a:prstGeom prst="rect">
            <a:avLst/>
          </a:prstGeom>
        </p:spPr>
      </p:pic>
      <p:pic>
        <p:nvPicPr>
          <p:cNvPr id="22" name="Picture 21" descr="A close up&#10;&#10;Description automatically generated">
            <a:extLst>
              <a:ext uri="{FF2B5EF4-FFF2-40B4-BE49-F238E27FC236}">
                <a16:creationId xmlns:a16="http://schemas.microsoft.com/office/drawing/2014/main" id="{F5927C64-3E15-463F-8956-7CFCE8FE2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59" y="2996733"/>
            <a:ext cx="2306844" cy="1905173"/>
          </a:xfrm>
          <a:prstGeom prst="rect">
            <a:avLst/>
          </a:prstGeom>
        </p:spPr>
      </p:pic>
      <p:pic>
        <p:nvPicPr>
          <p:cNvPr id="26" name="Picture 25" descr="A picture containing window, drawing&#10;&#10;Description automatically generated">
            <a:extLst>
              <a:ext uri="{FF2B5EF4-FFF2-40B4-BE49-F238E27FC236}">
                <a16:creationId xmlns:a16="http://schemas.microsoft.com/office/drawing/2014/main" id="{9D559429-7B2D-4689-B77E-4C0DA7C9B3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359" y="4952826"/>
            <a:ext cx="1517907" cy="1828804"/>
          </a:xfrm>
          <a:prstGeom prst="rect">
            <a:avLst/>
          </a:prstGeom>
        </p:spPr>
      </p:pic>
      <p:pic>
        <p:nvPicPr>
          <p:cNvPr id="29" name="Picture 28" descr="A close up of a sign&#10;&#10;Description automatically generated">
            <a:extLst>
              <a:ext uri="{FF2B5EF4-FFF2-40B4-BE49-F238E27FC236}">
                <a16:creationId xmlns:a16="http://schemas.microsoft.com/office/drawing/2014/main" id="{C57BB2F9-AAA6-481B-8DBE-661D0BAB9D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9187" y="3270429"/>
            <a:ext cx="3314580" cy="3314580"/>
          </a:xfrm>
          <a:prstGeom prst="rect">
            <a:avLst/>
          </a:prstGeom>
        </p:spPr>
      </p:pic>
    </p:spTree>
    <p:extLst>
      <p:ext uri="{BB962C8B-B14F-4D97-AF65-F5344CB8AC3E}">
        <p14:creationId xmlns:p14="http://schemas.microsoft.com/office/powerpoint/2010/main" val="26910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t>
            </a:r>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696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secondaires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Compteur de Hassanat</a:t>
            </a:r>
          </a:p>
          <a:p>
            <a:r>
              <a:rPr lang="fr-CA" sz="1400" noProof="1">
                <a:solidFill>
                  <a:srgbClr val="92D050"/>
                </a:solidFill>
                <a:latin typeface="Courier New" panose="02070309020205020404" pitchFamily="49" charset="0"/>
                <a:cs typeface="Courier New" panose="02070309020205020404" pitchFamily="49" charset="0"/>
              </a:rPr>
              <a:t>Déblocage de nouvelles icones d’application chaque 100 pages apprises (donc 7 icones) </a:t>
            </a:r>
          </a:p>
        </p:txBody>
      </p:sp>
    </p:spTree>
    <p:extLst>
      <p:ext uri="{BB962C8B-B14F-4D97-AF65-F5344CB8AC3E}">
        <p14:creationId xmlns:p14="http://schemas.microsoft.com/office/powerpoint/2010/main" val="63017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Components et </a:t>
            </a:r>
            <a:r>
              <a:rPr lang="en-US" dirty="0" err="1">
                <a:solidFill>
                  <a:schemeClr val="bg1">
                    <a:lumMod val="65000"/>
                  </a:schemeClr>
                </a:solidFill>
              </a:rPr>
              <a:t>vues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800" noProof="1">
                <a:solidFill>
                  <a:srgbClr val="92D050"/>
                </a:solidFill>
                <a:latin typeface="Courier New" panose="02070309020205020404" pitchFamily="49" charset="0"/>
                <a:cs typeface="Courier New" panose="02070309020205020404" pitchFamily="49" charset="0"/>
              </a:rPr>
              <a:t>Tabs :</a:t>
            </a:r>
          </a:p>
          <a:p>
            <a:r>
              <a:rPr lang="fr-CA" sz="1800" noProof="1">
                <a:solidFill>
                  <a:srgbClr val="92D050"/>
                </a:solidFill>
                <a:latin typeface="Courier New" panose="02070309020205020404" pitchFamily="49" charset="0"/>
                <a:cs typeface="Courier New" panose="02070309020205020404" pitchFamily="49" charset="0"/>
              </a:rPr>
              <a:t>À faire</a:t>
            </a:r>
          </a:p>
          <a:p>
            <a:pPr lvl="1"/>
            <a:r>
              <a:rPr lang="fr-CA" sz="1400" noProof="1">
                <a:solidFill>
                  <a:srgbClr val="92D050"/>
                </a:solidFill>
                <a:latin typeface="Courier New" panose="02070309020205020404" pitchFamily="49" charset="0"/>
                <a:cs typeface="Courier New" panose="02070309020205020404" pitchFamily="49" charset="0"/>
              </a:rPr>
              <a:t>Affiche les parties à mémoriser/réviser pour aujourd’hui, ajouter option calendrier pour afficher les jours parfaits, moyens et manquants. Quand on appuie sur une partie (pas sur le checkbox) rediriger vers Mus’haf avec la page correspondante.</a:t>
            </a:r>
          </a:p>
          <a:p>
            <a:r>
              <a:rPr lang="fr-CA" sz="1800" noProof="1">
                <a:solidFill>
                  <a:srgbClr val="92D050"/>
                </a:solidFill>
                <a:latin typeface="Courier New" panose="02070309020205020404" pitchFamily="49" charset="0"/>
                <a:cs typeface="Courier New" panose="02070309020205020404" pitchFamily="49" charset="0"/>
              </a:rPr>
              <a:t>Mus’haf</a:t>
            </a:r>
          </a:p>
          <a:p>
            <a:pPr lvl="1"/>
            <a:r>
              <a:rPr lang="fr-CA" sz="1400" noProof="1">
                <a:solidFill>
                  <a:srgbClr val="92D050"/>
                </a:solidFill>
                <a:latin typeface="Courier New" panose="02070309020205020404" pitchFamily="49" charset="0"/>
                <a:cs typeface="Courier New" panose="02070309020205020404" pitchFamily="49" charset="0"/>
              </a:rPr>
              <a:t>Première utilisation : choisir le Mus’haf</a:t>
            </a:r>
          </a:p>
          <a:p>
            <a:pPr lvl="1"/>
            <a:r>
              <a:rPr lang="fr-CA" sz="1400" noProof="1">
                <a:solidFill>
                  <a:srgbClr val="92D050"/>
                </a:solidFill>
                <a:latin typeface="Courier New" panose="02070309020205020404" pitchFamily="49" charset="0"/>
                <a:cs typeface="Courier New" panose="02070309020205020404" pitchFamily="49" charset="0"/>
              </a:rPr>
              <a:t>Ensuite, affiche un PDF de mus’haf, déplace vers la page de la dernière ouverture. Possède un Hamburger view à droite pour choisir les sourates.</a:t>
            </a:r>
          </a:p>
          <a:p>
            <a:pPr lvl="1"/>
            <a:r>
              <a:rPr lang="fr-CA" sz="1400" noProof="1">
                <a:solidFill>
                  <a:srgbClr val="92D050"/>
                </a:solidFill>
                <a:latin typeface="Courier New" panose="02070309020205020404" pitchFamily="49" charset="0"/>
                <a:cs typeface="Courier New" panose="02070309020205020404" pitchFamily="49" charset="0"/>
              </a:rPr>
              <a:t>Éventuellement, ajouter une fonction enregistrer.</a:t>
            </a:r>
          </a:p>
          <a:p>
            <a:r>
              <a:rPr lang="fr-CA" sz="1800" noProof="1">
                <a:solidFill>
                  <a:srgbClr val="92D050"/>
                </a:solidFill>
                <a:latin typeface="Courier New" panose="02070309020205020404" pitchFamily="49" charset="0"/>
                <a:cs typeface="Courier New" panose="02070309020205020404" pitchFamily="49" charset="0"/>
              </a:rPr>
              <a:t>Jauges</a:t>
            </a:r>
          </a:p>
          <a:p>
            <a:pPr lvl="1"/>
            <a:r>
              <a:rPr lang="fr-CA" sz="1400" noProof="1">
                <a:solidFill>
                  <a:srgbClr val="92D050"/>
                </a:solidFill>
                <a:latin typeface="Courier New" panose="02070309020205020404" pitchFamily="49" charset="0"/>
                <a:cs typeface="Courier New" panose="02070309020205020404" pitchFamily="49" charset="0"/>
              </a:rPr>
              <a:t>Affiche les pages/Sourate/Juz’ mémorisées et leur jauges</a:t>
            </a:r>
          </a:p>
          <a:p>
            <a:pPr lvl="1"/>
            <a:r>
              <a:rPr lang="fr-CA" sz="1400" noProof="1">
                <a:solidFill>
                  <a:srgbClr val="92D050"/>
                </a:solidFill>
                <a:latin typeface="Courier New" panose="02070309020205020404" pitchFamily="49" charset="0"/>
                <a:cs typeface="Courier New" panose="02070309020205020404" pitchFamily="49" charset="0"/>
              </a:rPr>
              <a:t>Notifier l’utilisateur quand une jauge du Qadim descend en bas de 3 points.</a:t>
            </a:r>
          </a:p>
          <a:p>
            <a:r>
              <a:rPr lang="fr-CA" sz="1800" noProof="1">
                <a:solidFill>
                  <a:srgbClr val="92D050"/>
                </a:solidFill>
                <a:latin typeface="Courier New" panose="02070309020205020404" pitchFamily="49" charset="0"/>
                <a:cs typeface="Courier New" panose="02070309020205020404" pitchFamily="49" charset="0"/>
              </a:rPr>
              <a:t>Profil</a:t>
            </a:r>
          </a:p>
          <a:p>
            <a:pPr lvl="1"/>
            <a:r>
              <a:rPr lang="fr-CA" sz="1400" noProof="1">
                <a:solidFill>
                  <a:srgbClr val="92D050"/>
                </a:solidFill>
                <a:latin typeface="Courier New" panose="02070309020205020404" pitchFamily="49" charset="0"/>
                <a:cs typeface="Courier New" panose="02070309020205020404" pitchFamily="49" charset="0"/>
              </a:rPr>
              <a:t>Conseils</a:t>
            </a:r>
          </a:p>
          <a:p>
            <a:pPr lvl="1"/>
            <a:r>
              <a:rPr lang="fr-CA" sz="1400" noProof="1">
                <a:solidFill>
                  <a:srgbClr val="92D050"/>
                </a:solidFill>
                <a:latin typeface="Courier New" panose="02070309020205020404" pitchFamily="49" charset="0"/>
                <a:cs typeface="Courier New" panose="02070309020205020404" pitchFamily="49" charset="0"/>
              </a:rPr>
              <a:t>Ahadiths sur le Coran</a:t>
            </a:r>
          </a:p>
          <a:p>
            <a:pPr lvl="1"/>
            <a:r>
              <a:rPr lang="fr-CA" sz="1400" noProof="1">
                <a:solidFill>
                  <a:srgbClr val="92D050"/>
                </a:solidFill>
                <a:latin typeface="Courier New" panose="02070309020205020404" pitchFamily="49" charset="0"/>
                <a:cs typeface="Courier New" panose="02070309020205020404" pitchFamily="49" charset="0"/>
              </a:rPr>
              <a:t>Compteur de Hasanat</a:t>
            </a:r>
          </a:p>
          <a:p>
            <a:pPr lvl="1"/>
            <a:r>
              <a:rPr lang="fr-CA" sz="1400" noProof="1">
                <a:solidFill>
                  <a:srgbClr val="92D050"/>
                </a:solidFill>
                <a:latin typeface="Courier New" panose="02070309020205020404" pitchFamily="49" charset="0"/>
                <a:cs typeface="Courier New" panose="02070309020205020404" pitchFamily="49" charset="0"/>
              </a:rPr>
              <a:t>Icones d’application</a:t>
            </a:r>
          </a:p>
          <a:p>
            <a:pPr lvl="1"/>
            <a:r>
              <a:rPr lang="fr-CA" sz="1400" noProof="1">
                <a:solidFill>
                  <a:srgbClr val="92D050"/>
                </a:solidFill>
                <a:latin typeface="Courier New" panose="02070309020205020404" pitchFamily="49" charset="0"/>
                <a:cs typeface="Courier New" panose="02070309020205020404" pitchFamily="49" charset="0"/>
              </a:rPr>
              <a:t>Paramètres</a:t>
            </a:r>
          </a:p>
          <a:p>
            <a:pPr lvl="2"/>
            <a:r>
              <a:rPr lang="fr-CA" sz="1200" noProof="1">
                <a:solidFill>
                  <a:srgbClr val="92D050"/>
                </a:solidFill>
                <a:latin typeface="Courier New" panose="02070309020205020404" pitchFamily="49" charset="0"/>
                <a:cs typeface="Courier New" panose="02070309020205020404" pitchFamily="49" charset="0"/>
              </a:rPr>
              <a:t>Changer le choix du Mus’haf</a:t>
            </a:r>
          </a:p>
          <a:p>
            <a:pPr lvl="2"/>
            <a:r>
              <a:rPr lang="fr-CA" sz="1200" noProof="1">
                <a:solidFill>
                  <a:srgbClr val="92D050"/>
                </a:solidFill>
                <a:latin typeface="Courier New" panose="02070309020205020404" pitchFamily="49" charset="0"/>
                <a:cs typeface="Courier New" panose="02070309020205020404" pitchFamily="49" charset="0"/>
              </a:rPr>
              <a:t>Changer choix sourates à apprendre</a:t>
            </a:r>
          </a:p>
          <a:p>
            <a:pPr lvl="1"/>
            <a:endParaRPr lang="fr-CA" sz="1000" noProof="1">
              <a:solidFill>
                <a:srgbClr val="92D050"/>
              </a:solidFill>
              <a:latin typeface="Courier New" panose="02070309020205020404" pitchFamily="49" charset="0"/>
              <a:cs typeface="Courier New" panose="02070309020205020404" pitchFamily="49" charset="0"/>
            </a:endParaRPr>
          </a:p>
          <a:p>
            <a:pPr lvl="1"/>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645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Autres</a:t>
            </a:r>
            <a:r>
              <a:rPr lang="en-US" dirty="0">
                <a:solidFill>
                  <a:schemeClr val="bg1">
                    <a:lumMod val="65000"/>
                  </a:schemeClr>
                </a:solidFill>
              </a:rPr>
              <a:t> </a:t>
            </a:r>
            <a:r>
              <a:rPr lang="en-US" dirty="0" err="1">
                <a:solidFill>
                  <a:schemeClr val="bg1">
                    <a:lumMod val="65000"/>
                  </a:schemeClr>
                </a:solidFill>
              </a:rPr>
              <a:t>informations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Prise en charge complète du processus d’apprentissage et de révision du Coran</a:t>
            </a:r>
          </a:p>
          <a:p>
            <a:r>
              <a:rPr lang="fr-CA" sz="1400" noProof="1">
                <a:solidFill>
                  <a:srgbClr val="92D050"/>
                </a:solidFill>
                <a:latin typeface="Courier New" panose="02070309020205020404" pitchFamily="49" charset="0"/>
                <a:cs typeface="Courier New" panose="02070309020205020404" pitchFamily="49" charset="0"/>
              </a:rPr>
              <a:t>Haya tech</a:t>
            </a:r>
          </a:p>
        </p:txBody>
      </p:sp>
    </p:spTree>
    <p:extLst>
      <p:ext uri="{BB962C8B-B14F-4D97-AF65-F5344CB8AC3E}">
        <p14:creationId xmlns:p14="http://schemas.microsoft.com/office/powerpoint/2010/main" val="80820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Mémo</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pPr lvl="1"/>
            <a:r>
              <a:rPr lang="fr-CA" sz="1200" noProof="1">
                <a:solidFill>
                  <a:srgbClr val="92D050"/>
                </a:solidFill>
                <a:latin typeface="Courier New" panose="02070309020205020404" pitchFamily="49" charset="0"/>
                <a:cs typeface="Courier New" panose="02070309020205020404" pitchFamily="49" charset="0"/>
              </a:rPr>
              <a:t>Importer le store redux du bar actuel dans checkboxflatlist qui connaitra son type (juz,page,sura) et (memorisé,familier..) via une prop constante transmise et passer une fonction au checkbox qui envoie une action qui [toggle le tableau de son groupe dans le store redux et converti pour les autres types et enregistre] Essayer d’enlever le state du CheckboxFlatlist</a:t>
            </a:r>
          </a:p>
          <a:p>
            <a:pPr lvl="1"/>
            <a:r>
              <a:rPr lang="fr-CA" sz="1200" noProof="1">
                <a:solidFill>
                  <a:srgbClr val="92D050"/>
                </a:solidFill>
                <a:latin typeface="Courier New" panose="02070309020205020404" pitchFamily="49" charset="0"/>
                <a:cs typeface="Courier New" panose="02070309020205020404" pitchFamily="49" charset="0"/>
              </a:rPr>
              <a:t>Peut être écouter au changement d’usefocused passé en prop a checkbox flatlist pour update le store</a:t>
            </a:r>
          </a:p>
          <a:p>
            <a:pPr lvl="1"/>
            <a:endParaRPr lang="fr-CA" sz="12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502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d’installation</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a0</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29" y="6342245"/>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a1 (select1)</a:t>
            </a:r>
            <a:endParaRPr lang="en-CA" dirty="0">
              <a:solidFill>
                <a:schemeClr val="bg1">
                  <a:lumMod val="65000"/>
                </a:schemeClr>
              </a:solidFill>
            </a:endParaRPr>
          </a:p>
        </p:txBody>
      </p:sp>
      <p:sp>
        <p:nvSpPr>
          <p:cNvPr id="8" name="Rectangle 7">
            <a:extLst>
              <a:ext uri="{FF2B5EF4-FFF2-40B4-BE49-F238E27FC236}">
                <a16:creationId xmlns:a16="http://schemas.microsoft.com/office/drawing/2014/main" id="{CD612E81-44AD-4FA0-AFED-E3CA5723860D}"/>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D53C7CF-C265-4411-95E5-7C1F4FF6041A}"/>
              </a:ext>
            </a:extLst>
          </p:cNvPr>
          <p:cNvSpPr/>
          <p:nvPr/>
        </p:nvSpPr>
        <p:spPr>
          <a:xfrm>
            <a:off x="2053591" y="2282069"/>
            <a:ext cx="1409700" cy="1346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 Al </a:t>
            </a:r>
            <a:r>
              <a:rPr lang="en-US" dirty="0" err="1"/>
              <a:t>Hafidh</a:t>
            </a:r>
            <a:endParaRPr lang="en-CA" dirty="0"/>
          </a:p>
        </p:txBody>
      </p:sp>
      <p:sp>
        <p:nvSpPr>
          <p:cNvPr id="10" name="Rectangle: Rounded Corners 9">
            <a:extLst>
              <a:ext uri="{FF2B5EF4-FFF2-40B4-BE49-F238E27FC236}">
                <a16:creationId xmlns:a16="http://schemas.microsoft.com/office/drawing/2014/main" id="{7EF76A2B-8CD7-4131-B60C-79EC6227F0FF}"/>
              </a:ext>
            </a:extLst>
          </p:cNvPr>
          <p:cNvSpPr/>
          <p:nvPr/>
        </p:nvSpPr>
        <p:spPr>
          <a:xfrm>
            <a:off x="1875791" y="4244555"/>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Bismillah</a:t>
            </a:r>
            <a:endParaRPr lang="en-CA" dirty="0"/>
          </a:p>
        </p:txBody>
      </p:sp>
      <p:sp>
        <p:nvSpPr>
          <p:cNvPr id="29" name="Rectangle 28">
            <a:extLst>
              <a:ext uri="{FF2B5EF4-FFF2-40B4-BE49-F238E27FC236}">
                <a16:creationId xmlns:a16="http://schemas.microsoft.com/office/drawing/2014/main" id="{AC9B5F33-56A5-41C6-9A98-0AFD44F5F12B}"/>
              </a:ext>
            </a:extLst>
          </p:cNvPr>
          <p:cNvSpPr/>
          <p:nvPr/>
        </p:nvSpPr>
        <p:spPr>
          <a:xfrm>
            <a:off x="4892039"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1" name="TextBox 10">
            <a:extLst>
              <a:ext uri="{FF2B5EF4-FFF2-40B4-BE49-F238E27FC236}">
                <a16:creationId xmlns:a16="http://schemas.microsoft.com/office/drawing/2014/main" id="{D7468210-61A7-4477-8273-FA1680D75155}"/>
              </a:ext>
            </a:extLst>
          </p:cNvPr>
          <p:cNvSpPr txBox="1"/>
          <p:nvPr/>
        </p:nvSpPr>
        <p:spPr>
          <a:xfrm>
            <a:off x="4979291" y="2282069"/>
            <a:ext cx="2255354" cy="1323439"/>
          </a:xfrm>
          <a:prstGeom prst="rect">
            <a:avLst/>
          </a:prstGeom>
          <a:noFill/>
        </p:spPr>
        <p:txBody>
          <a:bodyPr wrap="square" rtlCol="0">
            <a:spAutoFit/>
          </a:bodyPr>
          <a:lstStyle/>
          <a:p>
            <a:pPr algn="ctr"/>
            <a:r>
              <a:rPr lang="en-US" sz="1600" dirty="0" err="1"/>
              <a:t>Voulez</a:t>
            </a:r>
            <a:r>
              <a:rPr lang="en-US" sz="1600" dirty="0"/>
              <a:t> </a:t>
            </a:r>
            <a:r>
              <a:rPr lang="en-US" sz="1600" dirty="0" err="1"/>
              <a:t>vous</a:t>
            </a:r>
            <a:r>
              <a:rPr lang="en-US" sz="1600" dirty="0"/>
              <a:t> </a:t>
            </a:r>
            <a:r>
              <a:rPr lang="en-US" sz="1600" dirty="0" err="1"/>
              <a:t>utiliser</a:t>
            </a:r>
            <a:r>
              <a:rPr lang="en-US" sz="1600" dirty="0"/>
              <a:t> </a:t>
            </a:r>
            <a:r>
              <a:rPr lang="en-US" sz="1600" dirty="0" err="1"/>
              <a:t>cette</a:t>
            </a:r>
            <a:r>
              <a:rPr lang="en-US" sz="1600" dirty="0"/>
              <a:t> application pour </a:t>
            </a:r>
            <a:r>
              <a:rPr lang="en-US" sz="1600" dirty="0" err="1"/>
              <a:t>apprendre</a:t>
            </a:r>
            <a:r>
              <a:rPr lang="en-US" sz="1600" dirty="0"/>
              <a:t> le </a:t>
            </a:r>
            <a:r>
              <a:rPr lang="en-US" sz="1600" dirty="0" err="1"/>
              <a:t>coran</a:t>
            </a:r>
            <a:r>
              <a:rPr lang="en-US" sz="1600" dirty="0"/>
              <a:t> et le reviser, </a:t>
            </a:r>
            <a:r>
              <a:rPr lang="en-US" sz="1600" dirty="0" err="1"/>
              <a:t>ou</a:t>
            </a:r>
            <a:r>
              <a:rPr lang="en-US" sz="1600" dirty="0"/>
              <a:t> </a:t>
            </a:r>
            <a:r>
              <a:rPr lang="en-US" sz="1600" dirty="0" err="1"/>
              <a:t>seulement</a:t>
            </a:r>
            <a:r>
              <a:rPr lang="en-US" sz="1600" dirty="0"/>
              <a:t> le reviser ?</a:t>
            </a:r>
            <a:endParaRPr lang="en-CA" sz="1600" dirty="0"/>
          </a:p>
        </p:txBody>
      </p:sp>
      <p:sp>
        <p:nvSpPr>
          <p:cNvPr id="12" name="TextBox 11">
            <a:extLst>
              <a:ext uri="{FF2B5EF4-FFF2-40B4-BE49-F238E27FC236}">
                <a16:creationId xmlns:a16="http://schemas.microsoft.com/office/drawing/2014/main" id="{7E34ADF7-CE94-4F4B-B34A-0BA4ED822E57}"/>
              </a:ext>
            </a:extLst>
          </p:cNvPr>
          <p:cNvSpPr txBox="1"/>
          <p:nvPr/>
        </p:nvSpPr>
        <p:spPr>
          <a:xfrm>
            <a:off x="4892039" y="1481114"/>
            <a:ext cx="2407920" cy="230832"/>
          </a:xfrm>
          <a:prstGeom prst="rect">
            <a:avLst/>
          </a:prstGeom>
          <a:noFill/>
        </p:spPr>
        <p:txBody>
          <a:bodyPr wrap="square" rtlCol="0">
            <a:spAutoFit/>
          </a:bodyPr>
          <a:lstStyle/>
          <a:p>
            <a:pPr algn="ctr"/>
            <a:r>
              <a:rPr lang="en-US" sz="900" dirty="0" err="1">
                <a:solidFill>
                  <a:schemeClr val="tx1">
                    <a:lumMod val="65000"/>
                    <a:lumOff val="35000"/>
                  </a:schemeClr>
                </a:solidFill>
              </a:rPr>
              <a:t>Vous</a:t>
            </a:r>
            <a:r>
              <a:rPr lang="en-US" sz="900" dirty="0">
                <a:solidFill>
                  <a:schemeClr val="tx1">
                    <a:lumMod val="65000"/>
                    <a:lumOff val="35000"/>
                  </a:schemeClr>
                </a:solidFill>
              </a:rPr>
              <a:t> </a:t>
            </a:r>
            <a:r>
              <a:rPr lang="en-US" sz="900" dirty="0" err="1">
                <a:solidFill>
                  <a:schemeClr val="tx1">
                    <a:lumMod val="65000"/>
                    <a:lumOff val="35000"/>
                  </a:schemeClr>
                </a:solidFill>
              </a:rPr>
              <a:t>pourrez</a:t>
            </a:r>
            <a:r>
              <a:rPr lang="en-US" sz="900" dirty="0">
                <a:solidFill>
                  <a:schemeClr val="tx1">
                    <a:lumMod val="65000"/>
                    <a:lumOff val="35000"/>
                  </a:schemeClr>
                </a:solidFill>
              </a:rPr>
              <a:t> modifier </a:t>
            </a:r>
            <a:r>
              <a:rPr lang="en-US" sz="900" dirty="0" err="1">
                <a:solidFill>
                  <a:schemeClr val="tx1">
                    <a:lumMod val="65000"/>
                    <a:lumOff val="35000"/>
                  </a:schemeClr>
                </a:solidFill>
              </a:rPr>
              <a:t>ces</a:t>
            </a:r>
            <a:r>
              <a:rPr lang="en-US" sz="900" dirty="0">
                <a:solidFill>
                  <a:schemeClr val="tx1">
                    <a:lumMod val="65000"/>
                    <a:lumOff val="35000"/>
                  </a:schemeClr>
                </a:solidFill>
              </a:rPr>
              <a:t> </a:t>
            </a:r>
            <a:r>
              <a:rPr lang="en-US" sz="900" dirty="0" err="1">
                <a:solidFill>
                  <a:schemeClr val="tx1">
                    <a:lumMod val="65000"/>
                    <a:lumOff val="35000"/>
                  </a:schemeClr>
                </a:solidFill>
              </a:rPr>
              <a:t>paramètres</a:t>
            </a:r>
            <a:r>
              <a:rPr lang="en-US" sz="900" dirty="0">
                <a:solidFill>
                  <a:schemeClr val="tx1">
                    <a:lumMod val="65000"/>
                    <a:lumOff val="35000"/>
                  </a:schemeClr>
                </a:solidFill>
              </a:rPr>
              <a:t> plus tard</a:t>
            </a:r>
            <a:endParaRPr lang="en-CA" sz="900" dirty="0">
              <a:solidFill>
                <a:schemeClr val="tx1">
                  <a:lumMod val="65000"/>
                  <a:lumOff val="35000"/>
                </a:schemeClr>
              </a:solidFill>
            </a:endParaRPr>
          </a:p>
        </p:txBody>
      </p:sp>
      <p:sp>
        <p:nvSpPr>
          <p:cNvPr id="32" name="Rectangle: Rounded Corners 31">
            <a:extLst>
              <a:ext uri="{FF2B5EF4-FFF2-40B4-BE49-F238E27FC236}">
                <a16:creationId xmlns:a16="http://schemas.microsoft.com/office/drawing/2014/main" id="{F3C515EF-8E55-4D7A-96E8-5A3EB1FB8D73}"/>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a:t>Apprendre</a:t>
            </a:r>
            <a:r>
              <a:rPr lang="en-US" sz="1400" dirty="0"/>
              <a:t> et </a:t>
            </a:r>
            <a:r>
              <a:rPr lang="en-US" sz="1400" dirty="0" err="1"/>
              <a:t>réviser</a:t>
            </a:r>
            <a:endParaRPr lang="en-CA" sz="1400" dirty="0"/>
          </a:p>
        </p:txBody>
      </p:sp>
      <p:sp>
        <p:nvSpPr>
          <p:cNvPr id="33" name="Rectangle: Rounded Corners 32">
            <a:extLst>
              <a:ext uri="{FF2B5EF4-FFF2-40B4-BE49-F238E27FC236}">
                <a16:creationId xmlns:a16="http://schemas.microsoft.com/office/drawing/2014/main" id="{EC9CF5B4-1891-4F09-A874-8DA862FB35F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err="1"/>
              <a:t>Seulement</a:t>
            </a:r>
            <a:r>
              <a:rPr lang="en-US" sz="1600" dirty="0"/>
              <a:t> </a:t>
            </a:r>
            <a:r>
              <a:rPr lang="en-US" sz="1600" dirty="0" err="1"/>
              <a:t>réviser</a:t>
            </a:r>
            <a:endParaRPr lang="en-CA" sz="1600" dirty="0"/>
          </a:p>
        </p:txBody>
      </p:sp>
      <p:sp>
        <p:nvSpPr>
          <p:cNvPr id="34" name="Rectangle 33">
            <a:extLst>
              <a:ext uri="{FF2B5EF4-FFF2-40B4-BE49-F238E27FC236}">
                <a16:creationId xmlns:a16="http://schemas.microsoft.com/office/drawing/2014/main" id="{DCDC5CCB-CC5C-4269-A27D-A1FA5CFB71D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4E7D41E0-EEB4-4756-AB62-CD9942CFDECB}"/>
              </a:ext>
            </a:extLst>
          </p:cNvPr>
          <p:cNvSpPr/>
          <p:nvPr/>
        </p:nvSpPr>
        <p:spPr>
          <a:xfrm>
            <a:off x="8253412" y="1325563"/>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err="1"/>
              <a:t>Sélectionnez</a:t>
            </a:r>
            <a:r>
              <a:rPr lang="en-US" sz="1200" dirty="0"/>
              <a:t> les parties que </a:t>
            </a:r>
            <a:r>
              <a:rPr lang="en-US" sz="1200" dirty="0" err="1"/>
              <a:t>vous</a:t>
            </a:r>
            <a:r>
              <a:rPr lang="en-US" sz="1200" dirty="0"/>
              <a:t> </a:t>
            </a:r>
            <a:r>
              <a:rPr lang="en-US" sz="1200" dirty="0" err="1"/>
              <a:t>souhaitez</a:t>
            </a:r>
            <a:r>
              <a:rPr lang="en-US" sz="1200" dirty="0"/>
              <a:t> </a:t>
            </a:r>
            <a:r>
              <a:rPr lang="en-US" sz="1200" dirty="0" err="1"/>
              <a:t>apprendre</a:t>
            </a:r>
            <a:endParaRPr lang="en-CA" sz="1200" dirty="0"/>
          </a:p>
        </p:txBody>
      </p:sp>
      <p:sp>
        <p:nvSpPr>
          <p:cNvPr id="40" name="Rectangle 39">
            <a:extLst>
              <a:ext uri="{FF2B5EF4-FFF2-40B4-BE49-F238E27FC236}">
                <a16:creationId xmlns:a16="http://schemas.microsoft.com/office/drawing/2014/main" id="{1500FE7C-3830-47FD-A7CF-57CB02C50366}"/>
              </a:ext>
            </a:extLst>
          </p:cNvPr>
          <p:cNvSpPr/>
          <p:nvPr/>
        </p:nvSpPr>
        <p:spPr>
          <a:xfrm>
            <a:off x="8244854" y="1711946"/>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D90CA3C8-CC37-4E7F-A465-9DBCF98F3CEC}"/>
              </a:ext>
            </a:extLst>
          </p:cNvPr>
          <p:cNvSpPr/>
          <p:nvPr/>
        </p:nvSpPr>
        <p:spPr>
          <a:xfrm>
            <a:off x="10306130" y="2093843"/>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3" name="Rectangle 42">
            <a:extLst>
              <a:ext uri="{FF2B5EF4-FFF2-40B4-BE49-F238E27FC236}">
                <a16:creationId xmlns:a16="http://schemas.microsoft.com/office/drawing/2014/main" id="{FB9A9445-821B-4A26-950A-ACC2A8B6EECA}"/>
              </a:ext>
            </a:extLst>
          </p:cNvPr>
          <p:cNvSpPr/>
          <p:nvPr/>
        </p:nvSpPr>
        <p:spPr>
          <a:xfrm>
            <a:off x="10306130" y="2442470"/>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26CE6493-40A4-48D9-BF4D-90EC859E49F9}"/>
              </a:ext>
            </a:extLst>
          </p:cNvPr>
          <p:cNvSpPr txBox="1"/>
          <p:nvPr/>
        </p:nvSpPr>
        <p:spPr>
          <a:xfrm>
            <a:off x="8333844" y="2387511"/>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DC7E3007-4070-4D34-94D9-ADFED185FAF7}"/>
              </a:ext>
            </a:extLst>
          </p:cNvPr>
          <p:cNvSpPr/>
          <p:nvPr/>
        </p:nvSpPr>
        <p:spPr>
          <a:xfrm>
            <a:off x="10310851" y="277999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12F98605-C2C0-4149-81F0-E4958CEAAB19}"/>
              </a:ext>
            </a:extLst>
          </p:cNvPr>
          <p:cNvSpPr txBox="1"/>
          <p:nvPr/>
        </p:nvSpPr>
        <p:spPr>
          <a:xfrm>
            <a:off x="8333844" y="2725032"/>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432D94B2-ABBC-4420-B0DE-E477DDB723C4}"/>
              </a:ext>
            </a:extLst>
          </p:cNvPr>
          <p:cNvSpPr/>
          <p:nvPr/>
        </p:nvSpPr>
        <p:spPr>
          <a:xfrm>
            <a:off x="10310851" y="3128618"/>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44F39B0-4BED-49F1-9619-F11BB77497A1}"/>
              </a:ext>
            </a:extLst>
          </p:cNvPr>
          <p:cNvSpPr txBox="1"/>
          <p:nvPr/>
        </p:nvSpPr>
        <p:spPr>
          <a:xfrm>
            <a:off x="8338565" y="3073659"/>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F7AF9EA4-6698-408B-8368-31FAED3FF7B7}"/>
              </a:ext>
            </a:extLst>
          </p:cNvPr>
          <p:cNvSpPr/>
          <p:nvPr/>
        </p:nvSpPr>
        <p:spPr>
          <a:xfrm>
            <a:off x="10315572" y="346228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1A33846F-9030-4A1F-AC1A-B78A185C5244}"/>
              </a:ext>
            </a:extLst>
          </p:cNvPr>
          <p:cNvSpPr txBox="1"/>
          <p:nvPr/>
        </p:nvSpPr>
        <p:spPr>
          <a:xfrm>
            <a:off x="8338565" y="3407330"/>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8177E527-33DA-401B-A8F9-1BCB723FFB29}"/>
              </a:ext>
            </a:extLst>
          </p:cNvPr>
          <p:cNvSpPr/>
          <p:nvPr/>
        </p:nvSpPr>
        <p:spPr>
          <a:xfrm>
            <a:off x="10315572" y="3810916"/>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23B93DA3-78E6-47BB-844A-6D27AE1E175F}"/>
              </a:ext>
            </a:extLst>
          </p:cNvPr>
          <p:cNvSpPr txBox="1"/>
          <p:nvPr/>
        </p:nvSpPr>
        <p:spPr>
          <a:xfrm>
            <a:off x="8343286" y="3755957"/>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989B0DAA-29ED-4774-A2DC-C5D1B369A508}"/>
              </a:ext>
            </a:extLst>
          </p:cNvPr>
          <p:cNvSpPr/>
          <p:nvPr/>
        </p:nvSpPr>
        <p:spPr>
          <a:xfrm>
            <a:off x="10320293" y="414843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2735DF4E-2571-49D4-BD72-D8F8007DAF55}"/>
              </a:ext>
            </a:extLst>
          </p:cNvPr>
          <p:cNvSpPr txBox="1"/>
          <p:nvPr/>
        </p:nvSpPr>
        <p:spPr>
          <a:xfrm>
            <a:off x="8343286" y="4093478"/>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471FE3B5-EE01-4BB4-83D3-7E3621B7BD8D}"/>
              </a:ext>
            </a:extLst>
          </p:cNvPr>
          <p:cNvSpPr/>
          <p:nvPr/>
        </p:nvSpPr>
        <p:spPr>
          <a:xfrm>
            <a:off x="10320293" y="4497064"/>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A2CC39DA-41DF-49E0-A3C6-4B87A41816E4}"/>
              </a:ext>
            </a:extLst>
          </p:cNvPr>
          <p:cNvSpPr txBox="1"/>
          <p:nvPr/>
        </p:nvSpPr>
        <p:spPr>
          <a:xfrm>
            <a:off x="8348007" y="4442105"/>
            <a:ext cx="667747" cy="369332"/>
          </a:xfrm>
          <a:prstGeom prst="rect">
            <a:avLst/>
          </a:prstGeom>
          <a:noFill/>
        </p:spPr>
        <p:txBody>
          <a:bodyPr wrap="none" rtlCol="0">
            <a:spAutoFit/>
          </a:bodyPr>
          <a:lstStyle/>
          <a:p>
            <a:r>
              <a:rPr lang="en-US" dirty="0"/>
              <a:t>Anfal</a:t>
            </a:r>
            <a:endParaRPr lang="en-CA" dirty="0"/>
          </a:p>
        </p:txBody>
      </p:sp>
      <p:sp>
        <p:nvSpPr>
          <p:cNvPr id="65" name="Rectangle: Rounded Corners 64">
            <a:extLst>
              <a:ext uri="{FF2B5EF4-FFF2-40B4-BE49-F238E27FC236}">
                <a16:creationId xmlns:a16="http://schemas.microsoft.com/office/drawing/2014/main" id="{B1BC4A66-1759-4572-878F-411FCF146426}"/>
              </a:ext>
            </a:extLst>
          </p:cNvPr>
          <p:cNvSpPr/>
          <p:nvPr/>
        </p:nvSpPr>
        <p:spPr>
          <a:xfrm>
            <a:off x="8244853" y="5102895"/>
            <a:ext cx="2407919"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Continuer &gt;</a:t>
            </a:r>
            <a:endParaRPr lang="en-CA" sz="1600" dirty="0"/>
          </a:p>
        </p:txBody>
      </p:sp>
      <p:sp>
        <p:nvSpPr>
          <p:cNvPr id="66" name="Rectangle 65">
            <a:extLst>
              <a:ext uri="{FF2B5EF4-FFF2-40B4-BE49-F238E27FC236}">
                <a16:creationId xmlns:a16="http://schemas.microsoft.com/office/drawing/2014/main" id="{2D5E9AC8-ACF9-4785-BF18-60D8AEDC8D2F}"/>
              </a:ext>
            </a:extLst>
          </p:cNvPr>
          <p:cNvSpPr/>
          <p:nvPr/>
        </p:nvSpPr>
        <p:spPr>
          <a:xfrm>
            <a:off x="10320293" y="48267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67" name="TextBox 66">
            <a:extLst>
              <a:ext uri="{FF2B5EF4-FFF2-40B4-BE49-F238E27FC236}">
                <a16:creationId xmlns:a16="http://schemas.microsoft.com/office/drawing/2014/main" id="{D4E5B6F7-2C93-4C04-9CE5-89FBC4C29DDA}"/>
              </a:ext>
            </a:extLst>
          </p:cNvPr>
          <p:cNvSpPr txBox="1"/>
          <p:nvPr/>
        </p:nvSpPr>
        <p:spPr>
          <a:xfrm>
            <a:off x="8348007" y="4771806"/>
            <a:ext cx="785408" cy="369332"/>
          </a:xfrm>
          <a:prstGeom prst="rect">
            <a:avLst/>
          </a:prstGeom>
          <a:noFill/>
        </p:spPr>
        <p:txBody>
          <a:bodyPr wrap="none" rtlCol="0">
            <a:spAutoFit/>
          </a:bodyPr>
          <a:lstStyle/>
          <a:p>
            <a:r>
              <a:rPr lang="en-US" dirty="0" err="1"/>
              <a:t>Tawba</a:t>
            </a:r>
            <a:endParaRPr lang="en-CA" dirty="0"/>
          </a:p>
        </p:txBody>
      </p:sp>
      <p:sp>
        <p:nvSpPr>
          <p:cNvPr id="16" name="Rectangle 15">
            <a:extLst>
              <a:ext uri="{FF2B5EF4-FFF2-40B4-BE49-F238E27FC236}">
                <a16:creationId xmlns:a16="http://schemas.microsoft.com/office/drawing/2014/main" id="{34D484D9-419B-4B4C-9208-DF5B07FC0A68}"/>
              </a:ext>
            </a:extLst>
          </p:cNvPr>
          <p:cNvSpPr/>
          <p:nvPr/>
        </p:nvSpPr>
        <p:spPr>
          <a:xfrm>
            <a:off x="10584347" y="1915111"/>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1" name="TextBox 70">
            <a:extLst>
              <a:ext uri="{FF2B5EF4-FFF2-40B4-BE49-F238E27FC236}">
                <a16:creationId xmlns:a16="http://schemas.microsoft.com/office/drawing/2014/main" id="{2D7EC8B2-C008-4083-A674-7D798E6B7508}"/>
              </a:ext>
            </a:extLst>
          </p:cNvPr>
          <p:cNvSpPr txBox="1"/>
          <p:nvPr/>
        </p:nvSpPr>
        <p:spPr>
          <a:xfrm>
            <a:off x="8329123" y="2038884"/>
            <a:ext cx="1424172" cy="369332"/>
          </a:xfrm>
          <a:prstGeom prst="rect">
            <a:avLst/>
          </a:prstGeom>
          <a:noFill/>
        </p:spPr>
        <p:txBody>
          <a:bodyPr wrap="none" rtlCol="0">
            <a:spAutoFit/>
          </a:bodyPr>
          <a:lstStyle/>
          <a:p>
            <a:r>
              <a:rPr lang="en-US" dirty="0"/>
              <a:t>Tout le Coran</a:t>
            </a:r>
            <a:endParaRPr lang="en-CA" dirty="0"/>
          </a:p>
        </p:txBody>
      </p:sp>
    </p:spTree>
    <p:extLst>
      <p:ext uri="{BB962C8B-B14F-4D97-AF65-F5344CB8AC3E}">
        <p14:creationId xmlns:p14="http://schemas.microsoft.com/office/powerpoint/2010/main" val="208341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386694"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a2 (select2)</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5" y="6364016"/>
            <a:ext cx="2289281"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a3 (select3)</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a4</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E1FA9BC0-D3DA-463D-8F35-A4827431DF87}"/>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C1DDB6AE-2104-43F6-940E-9BE4CA105F26}"/>
              </a:ext>
            </a:extLst>
          </p:cNvPr>
          <p:cNvSpPr/>
          <p:nvPr/>
        </p:nvSpPr>
        <p:spPr>
          <a:xfrm>
            <a:off x="1560350"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900" dirty="0" err="1"/>
              <a:t>Sélectionnez</a:t>
            </a:r>
            <a:r>
              <a:rPr lang="en-US" sz="900" dirty="0"/>
              <a:t> les parties que </a:t>
            </a:r>
            <a:r>
              <a:rPr lang="en-US" sz="900" dirty="0" err="1"/>
              <a:t>vous</a:t>
            </a:r>
            <a:r>
              <a:rPr lang="en-US" sz="900" dirty="0"/>
              <a:t> </a:t>
            </a:r>
            <a:r>
              <a:rPr lang="en-US" sz="900" dirty="0" err="1"/>
              <a:t>connaissez</a:t>
            </a:r>
            <a:r>
              <a:rPr lang="en-US" sz="900" dirty="0"/>
              <a:t> </a:t>
            </a:r>
            <a:r>
              <a:rPr lang="en-US" sz="900" dirty="0" err="1"/>
              <a:t>déja</a:t>
            </a:r>
            <a:r>
              <a:rPr lang="en-US" sz="1200" dirty="0"/>
              <a:t> </a:t>
            </a:r>
            <a:r>
              <a:rPr lang="en-US" sz="800" dirty="0"/>
              <a:t>(Ce que </a:t>
            </a:r>
            <a:r>
              <a:rPr lang="en-US" sz="800" dirty="0" err="1"/>
              <a:t>vous</a:t>
            </a:r>
            <a:r>
              <a:rPr lang="en-US" sz="800" dirty="0"/>
              <a:t> </a:t>
            </a:r>
            <a:r>
              <a:rPr lang="en-US" sz="800" dirty="0" err="1"/>
              <a:t>avez</a:t>
            </a:r>
            <a:r>
              <a:rPr lang="en-US" sz="800" dirty="0"/>
              <a:t> </a:t>
            </a:r>
            <a:r>
              <a:rPr lang="en-US" sz="800" dirty="0" err="1"/>
              <a:t>oublié</a:t>
            </a:r>
            <a:r>
              <a:rPr lang="en-US" sz="800" dirty="0"/>
              <a:t> ne </a:t>
            </a:r>
            <a:r>
              <a:rPr lang="en-US" sz="800" dirty="0" err="1"/>
              <a:t>compte</a:t>
            </a:r>
            <a:r>
              <a:rPr lang="en-US" sz="800" dirty="0"/>
              <a:t> pas)</a:t>
            </a:r>
            <a:endParaRPr lang="en-CA" sz="1200" dirty="0"/>
          </a:p>
        </p:txBody>
      </p:sp>
      <p:sp>
        <p:nvSpPr>
          <p:cNvPr id="13" name="Rectangle 12">
            <a:extLst>
              <a:ext uri="{FF2B5EF4-FFF2-40B4-BE49-F238E27FC236}">
                <a16:creationId xmlns:a16="http://schemas.microsoft.com/office/drawing/2014/main" id="{6D870D2D-64E8-4FD3-A872-5EDF861EB7F5}"/>
              </a:ext>
            </a:extLst>
          </p:cNvPr>
          <p:cNvSpPr/>
          <p:nvPr/>
        </p:nvSpPr>
        <p:spPr>
          <a:xfrm>
            <a:off x="1551792"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95D1EE7E-8838-4BEC-A4F9-A0BED5D494A9}"/>
              </a:ext>
            </a:extLst>
          </p:cNvPr>
          <p:cNvSpPr/>
          <p:nvPr/>
        </p:nvSpPr>
        <p:spPr>
          <a:xfrm>
            <a:off x="3613068"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5" name="TextBox 14">
            <a:extLst>
              <a:ext uri="{FF2B5EF4-FFF2-40B4-BE49-F238E27FC236}">
                <a16:creationId xmlns:a16="http://schemas.microsoft.com/office/drawing/2014/main" id="{2A8F2851-46B1-4ACD-8647-B17A037AA854}"/>
              </a:ext>
            </a:extLst>
          </p:cNvPr>
          <p:cNvSpPr txBox="1"/>
          <p:nvPr/>
        </p:nvSpPr>
        <p:spPr>
          <a:xfrm>
            <a:off x="1636061" y="2038885"/>
            <a:ext cx="1040670" cy="369332"/>
          </a:xfrm>
          <a:prstGeom prst="rect">
            <a:avLst/>
          </a:prstGeom>
          <a:noFill/>
        </p:spPr>
        <p:txBody>
          <a:bodyPr wrap="none" rtlCol="0">
            <a:spAutoFit/>
          </a:bodyPr>
          <a:lstStyle/>
          <a:p>
            <a:r>
              <a:rPr lang="en-US" dirty="0"/>
              <a:t>Select All</a:t>
            </a:r>
            <a:endParaRPr lang="en-CA" dirty="0"/>
          </a:p>
        </p:txBody>
      </p:sp>
      <p:sp>
        <p:nvSpPr>
          <p:cNvPr id="16" name="Rectangle 15">
            <a:extLst>
              <a:ext uri="{FF2B5EF4-FFF2-40B4-BE49-F238E27FC236}">
                <a16:creationId xmlns:a16="http://schemas.microsoft.com/office/drawing/2014/main" id="{62022843-E8D8-4781-B2C9-D69042874774}"/>
              </a:ext>
            </a:extLst>
          </p:cNvPr>
          <p:cNvSpPr/>
          <p:nvPr/>
        </p:nvSpPr>
        <p:spPr>
          <a:xfrm>
            <a:off x="3613068" y="2442471"/>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7" name="TextBox 16">
            <a:extLst>
              <a:ext uri="{FF2B5EF4-FFF2-40B4-BE49-F238E27FC236}">
                <a16:creationId xmlns:a16="http://schemas.microsoft.com/office/drawing/2014/main" id="{D67C7524-240E-47E9-A6F0-F6C94C5F4082}"/>
              </a:ext>
            </a:extLst>
          </p:cNvPr>
          <p:cNvSpPr txBox="1"/>
          <p:nvPr/>
        </p:nvSpPr>
        <p:spPr>
          <a:xfrm>
            <a:off x="1640782" y="2387512"/>
            <a:ext cx="838756" cy="369332"/>
          </a:xfrm>
          <a:prstGeom prst="rect">
            <a:avLst/>
          </a:prstGeom>
          <a:noFill/>
        </p:spPr>
        <p:txBody>
          <a:bodyPr wrap="none" rtlCol="0">
            <a:spAutoFit/>
          </a:bodyPr>
          <a:lstStyle/>
          <a:p>
            <a:r>
              <a:rPr lang="en-US" dirty="0" err="1"/>
              <a:t>Baqara</a:t>
            </a:r>
            <a:endParaRPr lang="en-CA" dirty="0"/>
          </a:p>
        </p:txBody>
      </p:sp>
      <p:sp>
        <p:nvSpPr>
          <p:cNvPr id="18" name="Rectangle 17">
            <a:extLst>
              <a:ext uri="{FF2B5EF4-FFF2-40B4-BE49-F238E27FC236}">
                <a16:creationId xmlns:a16="http://schemas.microsoft.com/office/drawing/2014/main" id="{2B381114-36B8-429E-BA73-FFF2EB66E80A}"/>
              </a:ext>
            </a:extLst>
          </p:cNvPr>
          <p:cNvSpPr/>
          <p:nvPr/>
        </p:nvSpPr>
        <p:spPr>
          <a:xfrm>
            <a:off x="3617789"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1" name="TextBox 20">
            <a:extLst>
              <a:ext uri="{FF2B5EF4-FFF2-40B4-BE49-F238E27FC236}">
                <a16:creationId xmlns:a16="http://schemas.microsoft.com/office/drawing/2014/main" id="{51E68409-2DC9-45C8-8846-303AED0AE022}"/>
              </a:ext>
            </a:extLst>
          </p:cNvPr>
          <p:cNvSpPr txBox="1"/>
          <p:nvPr/>
        </p:nvSpPr>
        <p:spPr>
          <a:xfrm>
            <a:off x="1640782"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22" name="Rectangle 21">
            <a:extLst>
              <a:ext uri="{FF2B5EF4-FFF2-40B4-BE49-F238E27FC236}">
                <a16:creationId xmlns:a16="http://schemas.microsoft.com/office/drawing/2014/main" id="{7814E8CC-3418-43E9-B3F9-DEA0312FC9D3}"/>
              </a:ext>
            </a:extLst>
          </p:cNvPr>
          <p:cNvSpPr/>
          <p:nvPr/>
        </p:nvSpPr>
        <p:spPr>
          <a:xfrm>
            <a:off x="3617789" y="312861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5" name="TextBox 24">
            <a:extLst>
              <a:ext uri="{FF2B5EF4-FFF2-40B4-BE49-F238E27FC236}">
                <a16:creationId xmlns:a16="http://schemas.microsoft.com/office/drawing/2014/main" id="{BC140164-6E76-47FB-AFC8-E113436C1340}"/>
              </a:ext>
            </a:extLst>
          </p:cNvPr>
          <p:cNvSpPr txBox="1"/>
          <p:nvPr/>
        </p:nvSpPr>
        <p:spPr>
          <a:xfrm>
            <a:off x="1645503"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26" name="Rectangle 25">
            <a:extLst>
              <a:ext uri="{FF2B5EF4-FFF2-40B4-BE49-F238E27FC236}">
                <a16:creationId xmlns:a16="http://schemas.microsoft.com/office/drawing/2014/main" id="{3D63463A-7D16-4792-89F4-FC2A70D6F8CB}"/>
              </a:ext>
            </a:extLst>
          </p:cNvPr>
          <p:cNvSpPr/>
          <p:nvPr/>
        </p:nvSpPr>
        <p:spPr>
          <a:xfrm>
            <a:off x="3622510"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7" name="TextBox 26">
            <a:extLst>
              <a:ext uri="{FF2B5EF4-FFF2-40B4-BE49-F238E27FC236}">
                <a16:creationId xmlns:a16="http://schemas.microsoft.com/office/drawing/2014/main" id="{E57D8AEA-6D1E-47FD-ABCF-33AF84F0DB35}"/>
              </a:ext>
            </a:extLst>
          </p:cNvPr>
          <p:cNvSpPr txBox="1"/>
          <p:nvPr/>
        </p:nvSpPr>
        <p:spPr>
          <a:xfrm>
            <a:off x="1645503" y="3407331"/>
            <a:ext cx="836383" cy="369332"/>
          </a:xfrm>
          <a:prstGeom prst="rect">
            <a:avLst/>
          </a:prstGeom>
          <a:noFill/>
        </p:spPr>
        <p:txBody>
          <a:bodyPr wrap="none" rtlCol="0">
            <a:spAutoFit/>
          </a:bodyPr>
          <a:lstStyle/>
          <a:p>
            <a:r>
              <a:rPr lang="en-US" dirty="0" err="1"/>
              <a:t>Ma’ida</a:t>
            </a:r>
            <a:endParaRPr lang="en-CA" dirty="0"/>
          </a:p>
        </p:txBody>
      </p:sp>
      <p:sp>
        <p:nvSpPr>
          <p:cNvPr id="28" name="Rectangle 27">
            <a:extLst>
              <a:ext uri="{FF2B5EF4-FFF2-40B4-BE49-F238E27FC236}">
                <a16:creationId xmlns:a16="http://schemas.microsoft.com/office/drawing/2014/main" id="{D3CCDD2B-C39E-435E-A6C7-1F537C2B9CAB}"/>
              </a:ext>
            </a:extLst>
          </p:cNvPr>
          <p:cNvSpPr/>
          <p:nvPr/>
        </p:nvSpPr>
        <p:spPr>
          <a:xfrm>
            <a:off x="3622510" y="3810917"/>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9" name="TextBox 28">
            <a:extLst>
              <a:ext uri="{FF2B5EF4-FFF2-40B4-BE49-F238E27FC236}">
                <a16:creationId xmlns:a16="http://schemas.microsoft.com/office/drawing/2014/main" id="{A4E2CA35-B588-46BA-98E7-6D2301D5C7DC}"/>
              </a:ext>
            </a:extLst>
          </p:cNvPr>
          <p:cNvSpPr txBox="1"/>
          <p:nvPr/>
        </p:nvSpPr>
        <p:spPr>
          <a:xfrm>
            <a:off x="1650224" y="3755958"/>
            <a:ext cx="851515" cy="369332"/>
          </a:xfrm>
          <a:prstGeom prst="rect">
            <a:avLst/>
          </a:prstGeom>
          <a:noFill/>
        </p:spPr>
        <p:txBody>
          <a:bodyPr wrap="none" rtlCol="0">
            <a:spAutoFit/>
          </a:bodyPr>
          <a:lstStyle/>
          <a:p>
            <a:r>
              <a:rPr lang="en-US" dirty="0"/>
              <a:t>An3am</a:t>
            </a:r>
            <a:endParaRPr lang="en-CA" dirty="0"/>
          </a:p>
        </p:txBody>
      </p:sp>
      <p:sp>
        <p:nvSpPr>
          <p:cNvPr id="30" name="Rectangle 29">
            <a:extLst>
              <a:ext uri="{FF2B5EF4-FFF2-40B4-BE49-F238E27FC236}">
                <a16:creationId xmlns:a16="http://schemas.microsoft.com/office/drawing/2014/main" id="{645375E6-DFA4-4760-8D48-D33757288AA8}"/>
              </a:ext>
            </a:extLst>
          </p:cNvPr>
          <p:cNvSpPr/>
          <p:nvPr/>
        </p:nvSpPr>
        <p:spPr>
          <a:xfrm>
            <a:off x="3627231"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1" name="TextBox 30">
            <a:extLst>
              <a:ext uri="{FF2B5EF4-FFF2-40B4-BE49-F238E27FC236}">
                <a16:creationId xmlns:a16="http://schemas.microsoft.com/office/drawing/2014/main" id="{2BEEFEB7-04ED-4704-9B3E-FBBCAAA0EF48}"/>
              </a:ext>
            </a:extLst>
          </p:cNvPr>
          <p:cNvSpPr txBox="1"/>
          <p:nvPr/>
        </p:nvSpPr>
        <p:spPr>
          <a:xfrm>
            <a:off x="1650224" y="4093479"/>
            <a:ext cx="689932" cy="369332"/>
          </a:xfrm>
          <a:prstGeom prst="rect">
            <a:avLst/>
          </a:prstGeom>
          <a:noFill/>
        </p:spPr>
        <p:txBody>
          <a:bodyPr wrap="none" rtlCol="0">
            <a:spAutoFit/>
          </a:bodyPr>
          <a:lstStyle/>
          <a:p>
            <a:r>
              <a:rPr lang="en-US" dirty="0"/>
              <a:t>A3raf</a:t>
            </a:r>
            <a:endParaRPr lang="en-CA" dirty="0"/>
          </a:p>
        </p:txBody>
      </p:sp>
      <p:sp>
        <p:nvSpPr>
          <p:cNvPr id="32" name="Rectangle 31">
            <a:extLst>
              <a:ext uri="{FF2B5EF4-FFF2-40B4-BE49-F238E27FC236}">
                <a16:creationId xmlns:a16="http://schemas.microsoft.com/office/drawing/2014/main" id="{20C55364-44F2-4A26-8ECA-2B987E83B9F8}"/>
              </a:ext>
            </a:extLst>
          </p:cNvPr>
          <p:cNvSpPr/>
          <p:nvPr/>
        </p:nvSpPr>
        <p:spPr>
          <a:xfrm>
            <a:off x="3627231" y="44970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3" name="TextBox 32">
            <a:extLst>
              <a:ext uri="{FF2B5EF4-FFF2-40B4-BE49-F238E27FC236}">
                <a16:creationId xmlns:a16="http://schemas.microsoft.com/office/drawing/2014/main" id="{14102E81-E609-49CD-A097-F884F0BE8AAD}"/>
              </a:ext>
            </a:extLst>
          </p:cNvPr>
          <p:cNvSpPr txBox="1"/>
          <p:nvPr/>
        </p:nvSpPr>
        <p:spPr>
          <a:xfrm>
            <a:off x="1654945" y="4442106"/>
            <a:ext cx="667747" cy="369332"/>
          </a:xfrm>
          <a:prstGeom prst="rect">
            <a:avLst/>
          </a:prstGeom>
          <a:noFill/>
        </p:spPr>
        <p:txBody>
          <a:bodyPr wrap="none" rtlCol="0">
            <a:spAutoFit/>
          </a:bodyPr>
          <a:lstStyle/>
          <a:p>
            <a:r>
              <a:rPr lang="en-US" dirty="0"/>
              <a:t>Anfal</a:t>
            </a:r>
            <a:endParaRPr lang="en-CA" dirty="0"/>
          </a:p>
        </p:txBody>
      </p:sp>
      <p:sp>
        <p:nvSpPr>
          <p:cNvPr id="35" name="Rectangle 34">
            <a:extLst>
              <a:ext uri="{FF2B5EF4-FFF2-40B4-BE49-F238E27FC236}">
                <a16:creationId xmlns:a16="http://schemas.microsoft.com/office/drawing/2014/main" id="{AEF1B3B4-B4A9-46D7-ABCF-613DDFEEFF15}"/>
              </a:ext>
            </a:extLst>
          </p:cNvPr>
          <p:cNvSpPr/>
          <p:nvPr/>
        </p:nvSpPr>
        <p:spPr>
          <a:xfrm>
            <a:off x="3627231"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6" name="TextBox 35">
            <a:extLst>
              <a:ext uri="{FF2B5EF4-FFF2-40B4-BE49-F238E27FC236}">
                <a16:creationId xmlns:a16="http://schemas.microsoft.com/office/drawing/2014/main" id="{24FE47E8-37D6-4D13-B031-BF3CC2C5273C}"/>
              </a:ext>
            </a:extLst>
          </p:cNvPr>
          <p:cNvSpPr txBox="1"/>
          <p:nvPr/>
        </p:nvSpPr>
        <p:spPr>
          <a:xfrm>
            <a:off x="1654945" y="4771807"/>
            <a:ext cx="785408" cy="369332"/>
          </a:xfrm>
          <a:prstGeom prst="rect">
            <a:avLst/>
          </a:prstGeom>
          <a:noFill/>
        </p:spPr>
        <p:txBody>
          <a:bodyPr wrap="none" rtlCol="0">
            <a:spAutoFit/>
          </a:bodyPr>
          <a:lstStyle/>
          <a:p>
            <a:r>
              <a:rPr lang="en-US" dirty="0" err="1"/>
              <a:t>Tawba</a:t>
            </a:r>
            <a:endParaRPr lang="en-CA" dirty="0"/>
          </a:p>
        </p:txBody>
      </p:sp>
      <p:sp>
        <p:nvSpPr>
          <p:cNvPr id="37" name="Rectangle 36">
            <a:extLst>
              <a:ext uri="{FF2B5EF4-FFF2-40B4-BE49-F238E27FC236}">
                <a16:creationId xmlns:a16="http://schemas.microsoft.com/office/drawing/2014/main" id="{E005BC57-B66F-4C96-BD72-39EA9D1CE911}"/>
              </a:ext>
            </a:extLst>
          </p:cNvPr>
          <p:cNvSpPr/>
          <p:nvPr/>
        </p:nvSpPr>
        <p:spPr>
          <a:xfrm>
            <a:off x="3891285"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0520D528-FAB5-465B-8B8A-A76069F59CAB}"/>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2DC7F89F-D0DC-43CF-A7E0-AF8048A2A735}"/>
              </a:ext>
            </a:extLst>
          </p:cNvPr>
          <p:cNvSpPr/>
          <p:nvPr/>
        </p:nvSpPr>
        <p:spPr>
          <a:xfrm>
            <a:off x="4901916"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dirty="0" err="1"/>
              <a:t>Sélectionnez</a:t>
            </a:r>
            <a:r>
              <a:rPr lang="en-US" sz="800" dirty="0"/>
              <a:t> les parties avec </a:t>
            </a:r>
            <a:r>
              <a:rPr lang="en-US" sz="800" dirty="0" err="1"/>
              <a:t>lequel</a:t>
            </a:r>
            <a:r>
              <a:rPr lang="en-US" sz="800" dirty="0"/>
              <a:t> </a:t>
            </a:r>
            <a:r>
              <a:rPr lang="en-US" sz="800" dirty="0" err="1"/>
              <a:t>vous</a:t>
            </a:r>
            <a:r>
              <a:rPr lang="en-US" sz="800" dirty="0"/>
              <a:t> </a:t>
            </a:r>
            <a:r>
              <a:rPr lang="en-US" sz="800" dirty="0" err="1"/>
              <a:t>êtes</a:t>
            </a:r>
            <a:r>
              <a:rPr lang="en-US" sz="800" dirty="0"/>
              <a:t> </a:t>
            </a:r>
            <a:r>
              <a:rPr lang="en-US" sz="800" dirty="0" err="1"/>
              <a:t>familier</a:t>
            </a:r>
            <a:r>
              <a:rPr lang="en-US" sz="1200" dirty="0"/>
              <a:t> </a:t>
            </a:r>
            <a:r>
              <a:rPr lang="en-US" sz="550" dirty="0"/>
              <a:t>(Ex. Ce que </a:t>
            </a:r>
            <a:r>
              <a:rPr lang="en-US" sz="550" dirty="0" err="1"/>
              <a:t>vous</a:t>
            </a:r>
            <a:r>
              <a:rPr lang="en-US" sz="550" dirty="0"/>
              <a:t> </a:t>
            </a:r>
            <a:r>
              <a:rPr lang="en-US" sz="550" dirty="0" err="1"/>
              <a:t>lisez</a:t>
            </a:r>
            <a:r>
              <a:rPr lang="en-US" sz="550" dirty="0"/>
              <a:t> </a:t>
            </a:r>
            <a:r>
              <a:rPr lang="en-US" sz="550" dirty="0" err="1"/>
              <a:t>régulièrement</a:t>
            </a:r>
            <a:r>
              <a:rPr lang="en-US" sz="550" dirty="0"/>
              <a:t> </a:t>
            </a:r>
            <a:r>
              <a:rPr lang="en-US" sz="550" dirty="0" err="1"/>
              <a:t>ou</a:t>
            </a:r>
            <a:r>
              <a:rPr lang="en-US" sz="550" dirty="0"/>
              <a:t> parties </a:t>
            </a:r>
            <a:r>
              <a:rPr lang="en-US" sz="550" dirty="0" err="1"/>
              <a:t>mémorisés</a:t>
            </a:r>
            <a:r>
              <a:rPr lang="en-US" sz="550" dirty="0"/>
              <a:t> </a:t>
            </a:r>
            <a:r>
              <a:rPr lang="en-US" sz="550" dirty="0" err="1"/>
              <a:t>mais</a:t>
            </a:r>
            <a:r>
              <a:rPr lang="en-US" sz="550" dirty="0"/>
              <a:t> </a:t>
            </a:r>
            <a:r>
              <a:rPr lang="en-US" sz="550" dirty="0" err="1"/>
              <a:t>oubliées</a:t>
            </a:r>
            <a:r>
              <a:rPr lang="en-US" sz="550" dirty="0"/>
              <a:t>)</a:t>
            </a:r>
            <a:endParaRPr lang="en-CA" sz="550" dirty="0"/>
          </a:p>
        </p:txBody>
      </p:sp>
      <p:sp>
        <p:nvSpPr>
          <p:cNvPr id="40" name="Rectangle 39">
            <a:extLst>
              <a:ext uri="{FF2B5EF4-FFF2-40B4-BE49-F238E27FC236}">
                <a16:creationId xmlns:a16="http://schemas.microsoft.com/office/drawing/2014/main" id="{AC29D841-597D-4795-9D73-3C0114DE3787}"/>
              </a:ext>
            </a:extLst>
          </p:cNvPr>
          <p:cNvSpPr/>
          <p:nvPr/>
        </p:nvSpPr>
        <p:spPr>
          <a:xfrm>
            <a:off x="4893358"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41" name="Rectangle 40">
            <a:extLst>
              <a:ext uri="{FF2B5EF4-FFF2-40B4-BE49-F238E27FC236}">
                <a16:creationId xmlns:a16="http://schemas.microsoft.com/office/drawing/2014/main" id="{443DE3C9-ACB7-46EF-B63F-5E619D459936}"/>
              </a:ext>
            </a:extLst>
          </p:cNvPr>
          <p:cNvSpPr/>
          <p:nvPr/>
        </p:nvSpPr>
        <p:spPr>
          <a:xfrm>
            <a:off x="6954634"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2" name="TextBox 41">
            <a:extLst>
              <a:ext uri="{FF2B5EF4-FFF2-40B4-BE49-F238E27FC236}">
                <a16:creationId xmlns:a16="http://schemas.microsoft.com/office/drawing/2014/main" id="{C7B515EE-53C8-48F5-8FA3-7ACAC8BC0F31}"/>
              </a:ext>
            </a:extLst>
          </p:cNvPr>
          <p:cNvSpPr txBox="1"/>
          <p:nvPr/>
        </p:nvSpPr>
        <p:spPr>
          <a:xfrm>
            <a:off x="4977627" y="2038885"/>
            <a:ext cx="1040670" cy="369332"/>
          </a:xfrm>
          <a:prstGeom prst="rect">
            <a:avLst/>
          </a:prstGeom>
          <a:noFill/>
        </p:spPr>
        <p:txBody>
          <a:bodyPr wrap="none" rtlCol="0">
            <a:spAutoFit/>
          </a:bodyPr>
          <a:lstStyle/>
          <a:p>
            <a:r>
              <a:rPr lang="en-US" dirty="0"/>
              <a:t>Select All</a:t>
            </a:r>
            <a:endParaRPr lang="en-CA" dirty="0"/>
          </a:p>
        </p:txBody>
      </p:sp>
      <p:sp>
        <p:nvSpPr>
          <p:cNvPr id="43" name="Rectangle 42">
            <a:extLst>
              <a:ext uri="{FF2B5EF4-FFF2-40B4-BE49-F238E27FC236}">
                <a16:creationId xmlns:a16="http://schemas.microsoft.com/office/drawing/2014/main" id="{AC2177C4-C39F-4DAE-BE44-92DAE306A40E}"/>
              </a:ext>
            </a:extLst>
          </p:cNvPr>
          <p:cNvSpPr/>
          <p:nvPr/>
        </p:nvSpPr>
        <p:spPr>
          <a:xfrm>
            <a:off x="6954634" y="244247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10E0481B-18F1-47B4-9F44-DEB38106E795}"/>
              </a:ext>
            </a:extLst>
          </p:cNvPr>
          <p:cNvSpPr txBox="1"/>
          <p:nvPr/>
        </p:nvSpPr>
        <p:spPr>
          <a:xfrm>
            <a:off x="4982348" y="2387512"/>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6A1BF385-A20E-45D8-B72D-B61B3806B6A8}"/>
              </a:ext>
            </a:extLst>
          </p:cNvPr>
          <p:cNvSpPr/>
          <p:nvPr/>
        </p:nvSpPr>
        <p:spPr>
          <a:xfrm>
            <a:off x="6959355"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0A66ABCC-EE1C-4DB7-B5EC-009D0FE50A11}"/>
              </a:ext>
            </a:extLst>
          </p:cNvPr>
          <p:cNvSpPr txBox="1"/>
          <p:nvPr/>
        </p:nvSpPr>
        <p:spPr>
          <a:xfrm>
            <a:off x="4982348"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9B8F253E-4FFC-45B1-A2D6-9D90209EC8BF}"/>
              </a:ext>
            </a:extLst>
          </p:cNvPr>
          <p:cNvSpPr/>
          <p:nvPr/>
        </p:nvSpPr>
        <p:spPr>
          <a:xfrm>
            <a:off x="6959355" y="3128619"/>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FB8B4D3-1422-4F54-9B2A-2FBA1A47C203}"/>
              </a:ext>
            </a:extLst>
          </p:cNvPr>
          <p:cNvSpPr txBox="1"/>
          <p:nvPr/>
        </p:nvSpPr>
        <p:spPr>
          <a:xfrm>
            <a:off x="4987069"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0E797B28-602B-44EE-91DD-813C4085F34F}"/>
              </a:ext>
            </a:extLst>
          </p:cNvPr>
          <p:cNvSpPr/>
          <p:nvPr/>
        </p:nvSpPr>
        <p:spPr>
          <a:xfrm>
            <a:off x="6964076"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0CF1DE9B-75E2-4D6C-95D2-29105A09BD72}"/>
              </a:ext>
            </a:extLst>
          </p:cNvPr>
          <p:cNvSpPr txBox="1"/>
          <p:nvPr/>
        </p:nvSpPr>
        <p:spPr>
          <a:xfrm>
            <a:off x="4987069" y="3407331"/>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C4EBF2F8-9DD4-47D4-9F93-B374DB2D52E0}"/>
              </a:ext>
            </a:extLst>
          </p:cNvPr>
          <p:cNvSpPr/>
          <p:nvPr/>
        </p:nvSpPr>
        <p:spPr>
          <a:xfrm>
            <a:off x="6964076" y="381091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03AC0D87-980F-4B56-A77D-FEC3B8467E11}"/>
              </a:ext>
            </a:extLst>
          </p:cNvPr>
          <p:cNvSpPr txBox="1"/>
          <p:nvPr/>
        </p:nvSpPr>
        <p:spPr>
          <a:xfrm>
            <a:off x="4991790" y="3755958"/>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6D40ED7A-79B3-4405-BD79-7B5B84D7FA98}"/>
              </a:ext>
            </a:extLst>
          </p:cNvPr>
          <p:cNvSpPr/>
          <p:nvPr/>
        </p:nvSpPr>
        <p:spPr>
          <a:xfrm>
            <a:off x="6968797"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4E8EF6D7-DDB1-43A1-B990-710C05A31E9D}"/>
              </a:ext>
            </a:extLst>
          </p:cNvPr>
          <p:cNvSpPr txBox="1"/>
          <p:nvPr/>
        </p:nvSpPr>
        <p:spPr>
          <a:xfrm>
            <a:off x="4991790" y="4093479"/>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0FAFBF94-4807-4D45-8952-1F6A8D561AEC}"/>
              </a:ext>
            </a:extLst>
          </p:cNvPr>
          <p:cNvSpPr/>
          <p:nvPr/>
        </p:nvSpPr>
        <p:spPr>
          <a:xfrm>
            <a:off x="6968797" y="4497065"/>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7E1550AB-7A70-4452-AB0E-69FAE7D8C8A7}"/>
              </a:ext>
            </a:extLst>
          </p:cNvPr>
          <p:cNvSpPr txBox="1"/>
          <p:nvPr/>
        </p:nvSpPr>
        <p:spPr>
          <a:xfrm>
            <a:off x="4996511" y="4442106"/>
            <a:ext cx="667747" cy="369332"/>
          </a:xfrm>
          <a:prstGeom prst="rect">
            <a:avLst/>
          </a:prstGeom>
          <a:noFill/>
        </p:spPr>
        <p:txBody>
          <a:bodyPr wrap="none" rtlCol="0">
            <a:spAutoFit/>
          </a:bodyPr>
          <a:lstStyle/>
          <a:p>
            <a:r>
              <a:rPr lang="en-US" dirty="0"/>
              <a:t>Anfal</a:t>
            </a:r>
            <a:endParaRPr lang="en-CA" dirty="0"/>
          </a:p>
        </p:txBody>
      </p:sp>
      <p:sp>
        <p:nvSpPr>
          <p:cNvPr id="57" name="Rectangle: Rounded Corners 56">
            <a:extLst>
              <a:ext uri="{FF2B5EF4-FFF2-40B4-BE49-F238E27FC236}">
                <a16:creationId xmlns:a16="http://schemas.microsoft.com/office/drawing/2014/main" id="{BF3BB2A7-C2D1-4E87-BF52-9FBB50A337FE}"/>
              </a:ext>
            </a:extLst>
          </p:cNvPr>
          <p:cNvSpPr/>
          <p:nvPr/>
        </p:nvSpPr>
        <p:spPr>
          <a:xfrm>
            <a:off x="6132617"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58" name="Rectangle 57">
            <a:extLst>
              <a:ext uri="{FF2B5EF4-FFF2-40B4-BE49-F238E27FC236}">
                <a16:creationId xmlns:a16="http://schemas.microsoft.com/office/drawing/2014/main" id="{5F4058B2-EC62-4B6F-A1BC-B17A24689527}"/>
              </a:ext>
            </a:extLst>
          </p:cNvPr>
          <p:cNvSpPr/>
          <p:nvPr/>
        </p:nvSpPr>
        <p:spPr>
          <a:xfrm>
            <a:off x="6968797"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9" name="TextBox 58">
            <a:extLst>
              <a:ext uri="{FF2B5EF4-FFF2-40B4-BE49-F238E27FC236}">
                <a16:creationId xmlns:a16="http://schemas.microsoft.com/office/drawing/2014/main" id="{4A3F98C0-9781-4612-AAB8-2C0B1A075709}"/>
              </a:ext>
            </a:extLst>
          </p:cNvPr>
          <p:cNvSpPr txBox="1"/>
          <p:nvPr/>
        </p:nvSpPr>
        <p:spPr>
          <a:xfrm>
            <a:off x="4996511" y="4771807"/>
            <a:ext cx="785408" cy="369332"/>
          </a:xfrm>
          <a:prstGeom prst="rect">
            <a:avLst/>
          </a:prstGeom>
          <a:noFill/>
        </p:spPr>
        <p:txBody>
          <a:bodyPr wrap="none" rtlCol="0">
            <a:spAutoFit/>
          </a:bodyPr>
          <a:lstStyle/>
          <a:p>
            <a:r>
              <a:rPr lang="en-US" dirty="0" err="1"/>
              <a:t>Tawba</a:t>
            </a:r>
            <a:endParaRPr lang="en-CA" dirty="0"/>
          </a:p>
        </p:txBody>
      </p:sp>
      <p:sp>
        <p:nvSpPr>
          <p:cNvPr id="60" name="Rectangle 59">
            <a:extLst>
              <a:ext uri="{FF2B5EF4-FFF2-40B4-BE49-F238E27FC236}">
                <a16:creationId xmlns:a16="http://schemas.microsoft.com/office/drawing/2014/main" id="{4288A8F2-E357-4789-A189-D4022749C891}"/>
              </a:ext>
            </a:extLst>
          </p:cNvPr>
          <p:cNvSpPr/>
          <p:nvPr/>
        </p:nvSpPr>
        <p:spPr>
          <a:xfrm>
            <a:off x="7232851"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BDC1788D-172A-4CB1-A8DB-771013B15D47}"/>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63" name="TextBox 62">
            <a:extLst>
              <a:ext uri="{FF2B5EF4-FFF2-40B4-BE49-F238E27FC236}">
                <a16:creationId xmlns:a16="http://schemas.microsoft.com/office/drawing/2014/main" id="{446FAE0C-3D97-4CCA-BBFB-55AC7AEE27BD}"/>
              </a:ext>
            </a:extLst>
          </p:cNvPr>
          <p:cNvSpPr txBox="1"/>
          <p:nvPr/>
        </p:nvSpPr>
        <p:spPr>
          <a:xfrm>
            <a:off x="8304260" y="1433405"/>
            <a:ext cx="2255354" cy="830997"/>
          </a:xfrm>
          <a:prstGeom prst="rect">
            <a:avLst/>
          </a:prstGeom>
          <a:noFill/>
        </p:spPr>
        <p:txBody>
          <a:bodyPr wrap="square" rtlCol="0">
            <a:spAutoFit/>
          </a:bodyPr>
          <a:lstStyle/>
          <a:p>
            <a:pPr algn="ctr"/>
            <a:r>
              <a:rPr lang="en-US" sz="1600" dirty="0" err="1"/>
              <a:t>En</a:t>
            </a:r>
            <a:r>
              <a:rPr lang="en-US" sz="1600" dirty="0"/>
              <a:t> </a:t>
            </a:r>
            <a:r>
              <a:rPr lang="en-US" sz="1600" dirty="0" err="1"/>
              <a:t>combien</a:t>
            </a:r>
            <a:r>
              <a:rPr lang="en-US" sz="1600" dirty="0"/>
              <a:t> de temps </a:t>
            </a:r>
            <a:r>
              <a:rPr lang="en-US" sz="1600" dirty="0" err="1"/>
              <a:t>voulez</a:t>
            </a:r>
            <a:r>
              <a:rPr lang="en-US" sz="1600" dirty="0"/>
              <a:t> </a:t>
            </a:r>
            <a:r>
              <a:rPr lang="en-US" sz="1600" dirty="0" err="1"/>
              <a:t>vous</a:t>
            </a:r>
            <a:r>
              <a:rPr lang="en-US" sz="1600" dirty="0"/>
              <a:t> </a:t>
            </a:r>
            <a:r>
              <a:rPr lang="en-US" sz="1600" dirty="0" err="1"/>
              <a:t>apprendre</a:t>
            </a:r>
            <a:r>
              <a:rPr lang="en-US" sz="1600" dirty="0"/>
              <a:t> la </a:t>
            </a:r>
            <a:r>
              <a:rPr lang="en-US" sz="1600" dirty="0" err="1"/>
              <a:t>partie</a:t>
            </a:r>
            <a:r>
              <a:rPr lang="en-US" sz="1600" dirty="0"/>
              <a:t> </a:t>
            </a:r>
            <a:r>
              <a:rPr lang="en-US" sz="1600" dirty="0" err="1"/>
              <a:t>sélectionnée</a:t>
            </a:r>
            <a:r>
              <a:rPr lang="en-US" sz="1600" dirty="0"/>
              <a:t> ?</a:t>
            </a:r>
            <a:endParaRPr lang="en-CA" sz="1600" dirty="0"/>
          </a:p>
        </p:txBody>
      </p:sp>
      <p:sp>
        <p:nvSpPr>
          <p:cNvPr id="64" name="Rectangle: Rounded Corners 63">
            <a:extLst>
              <a:ext uri="{FF2B5EF4-FFF2-40B4-BE49-F238E27FC236}">
                <a16:creationId xmlns:a16="http://schemas.microsoft.com/office/drawing/2014/main" id="{1CD8955D-012E-4677-8CC6-8549D032A432}"/>
              </a:ext>
            </a:extLst>
          </p:cNvPr>
          <p:cNvSpPr/>
          <p:nvPr/>
        </p:nvSpPr>
        <p:spPr>
          <a:xfrm>
            <a:off x="4901916"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7" name="Rectangle: Rounded Corners 66">
            <a:extLst>
              <a:ext uri="{FF2B5EF4-FFF2-40B4-BE49-F238E27FC236}">
                <a16:creationId xmlns:a16="http://schemas.microsoft.com/office/drawing/2014/main" id="{0B0C3FDD-27D1-41E4-968B-21891F60CB50}"/>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68" name="Rectangle: Rounded Corners 67">
            <a:extLst>
              <a:ext uri="{FF2B5EF4-FFF2-40B4-BE49-F238E27FC236}">
                <a16:creationId xmlns:a16="http://schemas.microsoft.com/office/drawing/2014/main" id="{CA315205-2D3D-4C12-BE93-90A7EB42598F}"/>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9" name="Rectangle: Rounded Corners 68">
            <a:extLst>
              <a:ext uri="{FF2B5EF4-FFF2-40B4-BE49-F238E27FC236}">
                <a16:creationId xmlns:a16="http://schemas.microsoft.com/office/drawing/2014/main" id="{DA3DC456-8E44-46D8-A509-7F25317D63B5}"/>
              </a:ext>
            </a:extLst>
          </p:cNvPr>
          <p:cNvSpPr/>
          <p:nvPr/>
        </p:nvSpPr>
        <p:spPr>
          <a:xfrm>
            <a:off x="9479835" y="5099187"/>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70" name="Rectangle: Rounded Corners 69">
            <a:extLst>
              <a:ext uri="{FF2B5EF4-FFF2-40B4-BE49-F238E27FC236}">
                <a16:creationId xmlns:a16="http://schemas.microsoft.com/office/drawing/2014/main" id="{4A2074CF-A978-42E0-8CB3-2546EF062E6C}"/>
              </a:ext>
            </a:extLst>
          </p:cNvPr>
          <p:cNvSpPr/>
          <p:nvPr/>
        </p:nvSpPr>
        <p:spPr>
          <a:xfrm>
            <a:off x="8249134" y="5099187"/>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 name="Rectangle 5">
            <a:extLst>
              <a:ext uri="{FF2B5EF4-FFF2-40B4-BE49-F238E27FC236}">
                <a16:creationId xmlns:a16="http://schemas.microsoft.com/office/drawing/2014/main" id="{3B1B3D9A-E6E6-41CA-A75B-8C428A63B3B2}"/>
              </a:ext>
            </a:extLst>
          </p:cNvPr>
          <p:cNvSpPr/>
          <p:nvPr/>
        </p:nvSpPr>
        <p:spPr>
          <a:xfrm>
            <a:off x="8686800" y="2408217"/>
            <a:ext cx="1473200" cy="25445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1" name="TextBox 70">
            <a:extLst>
              <a:ext uri="{FF2B5EF4-FFF2-40B4-BE49-F238E27FC236}">
                <a16:creationId xmlns:a16="http://schemas.microsoft.com/office/drawing/2014/main" id="{EB100A47-F0A0-45FE-99D1-CB5F8ACD6516}"/>
              </a:ext>
            </a:extLst>
          </p:cNvPr>
          <p:cNvSpPr txBox="1"/>
          <p:nvPr/>
        </p:nvSpPr>
        <p:spPr>
          <a:xfrm>
            <a:off x="8863689" y="2542134"/>
            <a:ext cx="1077998" cy="338554"/>
          </a:xfrm>
          <a:prstGeom prst="rect">
            <a:avLst/>
          </a:prstGeom>
          <a:noFill/>
        </p:spPr>
        <p:txBody>
          <a:bodyPr wrap="square" rtlCol="0">
            <a:spAutoFit/>
          </a:bodyPr>
          <a:lstStyle/>
          <a:p>
            <a:pPr algn="ctr"/>
            <a:r>
              <a:rPr lang="en-US" sz="1600" dirty="0" err="1"/>
              <a:t>Années</a:t>
            </a:r>
            <a:endParaRPr lang="en-CA" sz="1600" dirty="0"/>
          </a:p>
        </p:txBody>
      </p:sp>
      <p:sp>
        <p:nvSpPr>
          <p:cNvPr id="72" name="TextBox 71">
            <a:extLst>
              <a:ext uri="{FF2B5EF4-FFF2-40B4-BE49-F238E27FC236}">
                <a16:creationId xmlns:a16="http://schemas.microsoft.com/office/drawing/2014/main" id="{DE5A50B1-2FFD-4F3F-A4AE-2564339BBDF7}"/>
              </a:ext>
            </a:extLst>
          </p:cNvPr>
          <p:cNvSpPr txBox="1"/>
          <p:nvPr/>
        </p:nvSpPr>
        <p:spPr>
          <a:xfrm>
            <a:off x="8863689" y="3261658"/>
            <a:ext cx="1077998" cy="338554"/>
          </a:xfrm>
          <a:prstGeom prst="rect">
            <a:avLst/>
          </a:prstGeom>
          <a:noFill/>
        </p:spPr>
        <p:txBody>
          <a:bodyPr wrap="square" rtlCol="0">
            <a:spAutoFit/>
          </a:bodyPr>
          <a:lstStyle/>
          <a:p>
            <a:pPr algn="ctr"/>
            <a:r>
              <a:rPr lang="en-US" sz="1600" dirty="0" err="1"/>
              <a:t>Mois</a:t>
            </a:r>
            <a:endParaRPr lang="en-CA" sz="1600" dirty="0"/>
          </a:p>
        </p:txBody>
      </p:sp>
      <p:sp>
        <p:nvSpPr>
          <p:cNvPr id="73" name="TextBox 72">
            <a:extLst>
              <a:ext uri="{FF2B5EF4-FFF2-40B4-BE49-F238E27FC236}">
                <a16:creationId xmlns:a16="http://schemas.microsoft.com/office/drawing/2014/main" id="{4427E5AC-3807-4608-B424-0825C0579636}"/>
              </a:ext>
            </a:extLst>
          </p:cNvPr>
          <p:cNvSpPr txBox="1"/>
          <p:nvPr/>
        </p:nvSpPr>
        <p:spPr>
          <a:xfrm>
            <a:off x="8901257" y="4059278"/>
            <a:ext cx="1077998" cy="338554"/>
          </a:xfrm>
          <a:prstGeom prst="rect">
            <a:avLst/>
          </a:prstGeom>
          <a:noFill/>
        </p:spPr>
        <p:txBody>
          <a:bodyPr wrap="square" rtlCol="0">
            <a:spAutoFit/>
          </a:bodyPr>
          <a:lstStyle/>
          <a:p>
            <a:pPr algn="ctr"/>
            <a:r>
              <a:rPr lang="en-US" sz="1600" dirty="0" err="1"/>
              <a:t>Jours</a:t>
            </a:r>
            <a:endParaRPr lang="en-CA" sz="1600" dirty="0"/>
          </a:p>
        </p:txBody>
      </p:sp>
      <p:sp>
        <p:nvSpPr>
          <p:cNvPr id="5" name="Rectangle 4">
            <a:extLst>
              <a:ext uri="{FF2B5EF4-FFF2-40B4-BE49-F238E27FC236}">
                <a16:creationId xmlns:a16="http://schemas.microsoft.com/office/drawing/2014/main" id="{BCCE86FE-C463-44F9-A8B6-40A9147527BE}"/>
              </a:ext>
            </a:extLst>
          </p:cNvPr>
          <p:cNvSpPr/>
          <p:nvPr/>
        </p:nvSpPr>
        <p:spPr>
          <a:xfrm>
            <a:off x="9013371" y="2880688"/>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4" name="Rectangle 73">
            <a:extLst>
              <a:ext uri="{FF2B5EF4-FFF2-40B4-BE49-F238E27FC236}">
                <a16:creationId xmlns:a16="http://schemas.microsoft.com/office/drawing/2014/main" id="{98915669-79EE-42CC-9F38-1751CC645383}"/>
              </a:ext>
            </a:extLst>
          </p:cNvPr>
          <p:cNvSpPr/>
          <p:nvPr/>
        </p:nvSpPr>
        <p:spPr>
          <a:xfrm>
            <a:off x="9041113" y="3600212"/>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5" name="Rectangle 74">
            <a:extLst>
              <a:ext uri="{FF2B5EF4-FFF2-40B4-BE49-F238E27FC236}">
                <a16:creationId xmlns:a16="http://schemas.microsoft.com/office/drawing/2014/main" id="{A62E2CDE-FC63-4757-ADED-99DC978752E5}"/>
              </a:ext>
            </a:extLst>
          </p:cNvPr>
          <p:cNvSpPr/>
          <p:nvPr/>
        </p:nvSpPr>
        <p:spPr>
          <a:xfrm>
            <a:off x="9045422" y="4407905"/>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962079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a5</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a6</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a:t>
            </a:r>
            <a:endParaRPr lang="en-CA" dirty="0">
              <a:solidFill>
                <a:schemeClr val="bg1">
                  <a:lumMod val="65000"/>
                </a:schemeClr>
              </a:solidFill>
            </a:endParaRPr>
          </a:p>
        </p:txBody>
      </p:sp>
      <p:sp>
        <p:nvSpPr>
          <p:cNvPr id="11" name="Rectangle 10">
            <a:extLst>
              <a:ext uri="{FF2B5EF4-FFF2-40B4-BE49-F238E27FC236}">
                <a16:creationId xmlns:a16="http://schemas.microsoft.com/office/drawing/2014/main" id="{FE9DE1E1-8D5F-41EC-9FCC-177235A050B5}"/>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F8D167B-C1FD-478A-883F-ADC6E818005A}"/>
              </a:ext>
            </a:extLst>
          </p:cNvPr>
          <p:cNvSpPr txBox="1"/>
          <p:nvPr/>
        </p:nvSpPr>
        <p:spPr>
          <a:xfrm>
            <a:off x="1644967" y="1366838"/>
            <a:ext cx="2255354" cy="1169551"/>
          </a:xfrm>
          <a:prstGeom prst="rect">
            <a:avLst/>
          </a:prstGeom>
          <a:noFill/>
        </p:spPr>
        <p:txBody>
          <a:bodyPr wrap="square" rtlCol="0">
            <a:spAutoFit/>
          </a:bodyPr>
          <a:lstStyle/>
          <a:p>
            <a:pPr algn="ctr"/>
            <a:r>
              <a:rPr lang="en-US" sz="1400" dirty="0" err="1"/>
              <a:t>Voici</a:t>
            </a:r>
            <a:r>
              <a:rPr lang="en-US" sz="1400" dirty="0"/>
              <a:t> le </a:t>
            </a:r>
            <a:r>
              <a:rPr lang="en-US" sz="1400" dirty="0" err="1"/>
              <a:t>nombre</a:t>
            </a:r>
            <a:r>
              <a:rPr lang="en-US" sz="1400" dirty="0"/>
              <a:t> de page </a:t>
            </a:r>
            <a:r>
              <a:rPr lang="en-US" sz="1400" u="sng" dirty="0" err="1"/>
              <a:t>moyen</a:t>
            </a:r>
            <a:r>
              <a:rPr lang="en-US" sz="1400" dirty="0"/>
              <a:t> à </a:t>
            </a:r>
            <a:r>
              <a:rPr lang="en-US" sz="1400" dirty="0" err="1"/>
              <a:t>apprendre</a:t>
            </a:r>
            <a:r>
              <a:rPr lang="en-US" sz="1400" dirty="0"/>
              <a:t> et reviser par </a:t>
            </a:r>
            <a:r>
              <a:rPr lang="en-US" sz="1400" dirty="0" err="1"/>
              <a:t>semaine</a:t>
            </a:r>
            <a:r>
              <a:rPr lang="en-US" sz="1400" dirty="0"/>
              <a:t> pour </a:t>
            </a:r>
            <a:r>
              <a:rPr lang="en-US" sz="1400" dirty="0" err="1"/>
              <a:t>terminer</a:t>
            </a:r>
            <a:r>
              <a:rPr lang="en-US" sz="1400" dirty="0"/>
              <a:t> dans </a:t>
            </a:r>
            <a:r>
              <a:rPr lang="en-US" sz="1400" dirty="0" err="1"/>
              <a:t>une</a:t>
            </a:r>
            <a:r>
              <a:rPr lang="en-US" sz="1400" dirty="0"/>
              <a:t> durée de x ans. </a:t>
            </a:r>
            <a:r>
              <a:rPr lang="en-US" sz="1400" dirty="0" err="1"/>
              <a:t>Cela</a:t>
            </a:r>
            <a:r>
              <a:rPr lang="en-US" sz="1400" dirty="0"/>
              <a:t> </a:t>
            </a:r>
            <a:r>
              <a:rPr lang="en-US" sz="1400" dirty="0" err="1"/>
              <a:t>vous</a:t>
            </a:r>
            <a:r>
              <a:rPr lang="en-US" sz="1400" dirty="0"/>
              <a:t> </a:t>
            </a:r>
            <a:r>
              <a:rPr lang="en-US" sz="1400" dirty="0" err="1"/>
              <a:t>convient-il</a:t>
            </a:r>
            <a:r>
              <a:rPr lang="en-US" sz="1400" dirty="0"/>
              <a:t> ?</a:t>
            </a:r>
            <a:endParaRPr lang="en-CA" sz="1400" dirty="0"/>
          </a:p>
        </p:txBody>
      </p:sp>
      <p:sp>
        <p:nvSpPr>
          <p:cNvPr id="5" name="Rectangle 4">
            <a:extLst>
              <a:ext uri="{FF2B5EF4-FFF2-40B4-BE49-F238E27FC236}">
                <a16:creationId xmlns:a16="http://schemas.microsoft.com/office/drawing/2014/main" id="{CEAE2721-F12B-43CA-AEBF-301477A64B6B}"/>
              </a:ext>
            </a:extLst>
          </p:cNvPr>
          <p:cNvSpPr/>
          <p:nvPr/>
        </p:nvSpPr>
        <p:spPr>
          <a:xfrm>
            <a:off x="1648452" y="2710374"/>
            <a:ext cx="1113436" cy="10105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E5FA1F9D-CE02-4990-8324-F7CEC5D5A0DE}"/>
              </a:ext>
            </a:extLst>
          </p:cNvPr>
          <p:cNvSpPr/>
          <p:nvPr/>
        </p:nvSpPr>
        <p:spPr>
          <a:xfrm>
            <a:off x="2793856" y="2710373"/>
            <a:ext cx="1113435" cy="10105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6ECBA7E8-EA3F-44B2-920A-BFBEB8E3D622}"/>
              </a:ext>
            </a:extLst>
          </p:cNvPr>
          <p:cNvSpPr/>
          <p:nvPr/>
        </p:nvSpPr>
        <p:spPr>
          <a:xfrm>
            <a:off x="1644967" y="3747995"/>
            <a:ext cx="1113436" cy="10105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47C30B1C-A2B6-4626-A596-B940A3E2930D}"/>
              </a:ext>
            </a:extLst>
          </p:cNvPr>
          <p:cNvSpPr/>
          <p:nvPr/>
        </p:nvSpPr>
        <p:spPr>
          <a:xfrm>
            <a:off x="2790371" y="3747994"/>
            <a:ext cx="1113435" cy="101055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35A3E716-01B1-4712-A921-4FB049C60A30}"/>
              </a:ext>
            </a:extLst>
          </p:cNvPr>
          <p:cNvSpPr txBox="1"/>
          <p:nvPr/>
        </p:nvSpPr>
        <p:spPr>
          <a:xfrm>
            <a:off x="1700834" y="2737438"/>
            <a:ext cx="1113436" cy="215444"/>
          </a:xfrm>
          <a:prstGeom prst="rect">
            <a:avLst/>
          </a:prstGeom>
          <a:noFill/>
        </p:spPr>
        <p:txBody>
          <a:bodyPr wrap="square" rtlCol="0">
            <a:spAutoFit/>
          </a:bodyPr>
          <a:lstStyle/>
          <a:p>
            <a:r>
              <a:rPr lang="en-US" sz="800" dirty="0">
                <a:solidFill>
                  <a:schemeClr val="bg1"/>
                </a:solidFill>
              </a:rPr>
              <a:t>1/1/2020 – 1/1/2021</a:t>
            </a:r>
            <a:endParaRPr lang="en-CA" sz="800" dirty="0">
              <a:solidFill>
                <a:schemeClr val="bg1"/>
              </a:solidFill>
            </a:endParaRPr>
          </a:p>
        </p:txBody>
      </p:sp>
      <p:sp>
        <p:nvSpPr>
          <p:cNvPr id="21" name="TextBox 20">
            <a:extLst>
              <a:ext uri="{FF2B5EF4-FFF2-40B4-BE49-F238E27FC236}">
                <a16:creationId xmlns:a16="http://schemas.microsoft.com/office/drawing/2014/main" id="{F41CCF12-434C-4F8A-8A77-C5CF61D21763}"/>
              </a:ext>
            </a:extLst>
          </p:cNvPr>
          <p:cNvSpPr txBox="1"/>
          <p:nvPr/>
        </p:nvSpPr>
        <p:spPr>
          <a:xfrm>
            <a:off x="2846238" y="2739403"/>
            <a:ext cx="1113436" cy="215444"/>
          </a:xfrm>
          <a:prstGeom prst="rect">
            <a:avLst/>
          </a:prstGeom>
          <a:noFill/>
        </p:spPr>
        <p:txBody>
          <a:bodyPr wrap="square" rtlCol="0">
            <a:spAutoFit/>
          </a:bodyPr>
          <a:lstStyle/>
          <a:p>
            <a:r>
              <a:rPr lang="en-US" sz="800" dirty="0">
                <a:solidFill>
                  <a:schemeClr val="bg1"/>
                </a:solidFill>
              </a:rPr>
              <a:t>1/1/2021 – 1/1/2022</a:t>
            </a:r>
            <a:endParaRPr lang="en-CA" sz="800" dirty="0">
              <a:solidFill>
                <a:schemeClr val="bg1"/>
              </a:solidFill>
            </a:endParaRPr>
          </a:p>
        </p:txBody>
      </p:sp>
      <p:sp>
        <p:nvSpPr>
          <p:cNvPr id="22" name="TextBox 21">
            <a:extLst>
              <a:ext uri="{FF2B5EF4-FFF2-40B4-BE49-F238E27FC236}">
                <a16:creationId xmlns:a16="http://schemas.microsoft.com/office/drawing/2014/main" id="{732E9BB5-0D3A-404D-9A58-BF7CA27D6C60}"/>
              </a:ext>
            </a:extLst>
          </p:cNvPr>
          <p:cNvSpPr txBox="1"/>
          <p:nvPr/>
        </p:nvSpPr>
        <p:spPr>
          <a:xfrm>
            <a:off x="1681781" y="3784473"/>
            <a:ext cx="1113436" cy="215444"/>
          </a:xfrm>
          <a:prstGeom prst="rect">
            <a:avLst/>
          </a:prstGeom>
          <a:noFill/>
        </p:spPr>
        <p:txBody>
          <a:bodyPr wrap="square" rtlCol="0">
            <a:spAutoFit/>
          </a:bodyPr>
          <a:lstStyle/>
          <a:p>
            <a:r>
              <a:rPr lang="en-US" sz="800" dirty="0">
                <a:solidFill>
                  <a:schemeClr val="bg1"/>
                </a:solidFill>
              </a:rPr>
              <a:t>1/1/2022 – 1/1/2023</a:t>
            </a:r>
            <a:endParaRPr lang="en-CA" sz="800" dirty="0">
              <a:solidFill>
                <a:schemeClr val="bg1"/>
              </a:solidFill>
            </a:endParaRPr>
          </a:p>
        </p:txBody>
      </p:sp>
      <p:sp>
        <p:nvSpPr>
          <p:cNvPr id="25" name="TextBox 24">
            <a:extLst>
              <a:ext uri="{FF2B5EF4-FFF2-40B4-BE49-F238E27FC236}">
                <a16:creationId xmlns:a16="http://schemas.microsoft.com/office/drawing/2014/main" id="{E3F79D34-5005-429E-A0B0-31CBC6841F84}"/>
              </a:ext>
            </a:extLst>
          </p:cNvPr>
          <p:cNvSpPr txBox="1"/>
          <p:nvPr/>
        </p:nvSpPr>
        <p:spPr>
          <a:xfrm>
            <a:off x="2829848" y="3794337"/>
            <a:ext cx="1113436" cy="215444"/>
          </a:xfrm>
          <a:prstGeom prst="rect">
            <a:avLst/>
          </a:prstGeom>
          <a:noFill/>
        </p:spPr>
        <p:txBody>
          <a:bodyPr wrap="square" rtlCol="0">
            <a:spAutoFit/>
          </a:bodyPr>
          <a:lstStyle/>
          <a:p>
            <a:r>
              <a:rPr lang="en-US" sz="800" dirty="0">
                <a:solidFill>
                  <a:schemeClr val="bg1"/>
                </a:solidFill>
              </a:rPr>
              <a:t>1/1/2023 – 1/1/2024</a:t>
            </a:r>
            <a:endParaRPr lang="en-CA" sz="800" dirty="0">
              <a:solidFill>
                <a:schemeClr val="bg1"/>
              </a:solidFill>
            </a:endParaRPr>
          </a:p>
        </p:txBody>
      </p:sp>
      <p:sp>
        <p:nvSpPr>
          <p:cNvPr id="9" name="TextBox 8">
            <a:extLst>
              <a:ext uri="{FF2B5EF4-FFF2-40B4-BE49-F238E27FC236}">
                <a16:creationId xmlns:a16="http://schemas.microsoft.com/office/drawing/2014/main" id="{C738A4F2-F37A-4C1E-A8C1-39C1AAA02D05}"/>
              </a:ext>
            </a:extLst>
          </p:cNvPr>
          <p:cNvSpPr txBox="1"/>
          <p:nvPr/>
        </p:nvSpPr>
        <p:spPr>
          <a:xfrm>
            <a:off x="1866110" y="2967574"/>
            <a:ext cx="830677" cy="369332"/>
          </a:xfrm>
          <a:prstGeom prst="rect">
            <a:avLst/>
          </a:prstGeom>
          <a:noFill/>
        </p:spPr>
        <p:txBody>
          <a:bodyPr wrap="none" rtlCol="0">
            <a:spAutoFit/>
          </a:bodyPr>
          <a:lstStyle/>
          <a:p>
            <a:r>
              <a:rPr lang="en-US" b="1" dirty="0">
                <a:solidFill>
                  <a:srgbClr val="002060"/>
                </a:solidFill>
              </a:rPr>
              <a:t>10</a:t>
            </a:r>
            <a:r>
              <a:rPr lang="en-US" dirty="0"/>
              <a:t> </a:t>
            </a:r>
            <a:r>
              <a:rPr lang="en-US" sz="1100" dirty="0"/>
              <a:t>p/jour</a:t>
            </a:r>
            <a:endParaRPr lang="en-CA" dirty="0"/>
          </a:p>
        </p:txBody>
      </p:sp>
      <p:sp>
        <p:nvSpPr>
          <p:cNvPr id="8" name="TextBox 7">
            <a:extLst>
              <a:ext uri="{FF2B5EF4-FFF2-40B4-BE49-F238E27FC236}">
                <a16:creationId xmlns:a16="http://schemas.microsoft.com/office/drawing/2014/main" id="{FDE90D7D-F9A0-4FA5-95D3-0E48D06141E7}"/>
              </a:ext>
            </a:extLst>
          </p:cNvPr>
          <p:cNvSpPr txBox="1"/>
          <p:nvPr/>
        </p:nvSpPr>
        <p:spPr>
          <a:xfrm>
            <a:off x="1869466" y="2858859"/>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27" name="TextBox 26">
            <a:extLst>
              <a:ext uri="{FF2B5EF4-FFF2-40B4-BE49-F238E27FC236}">
                <a16:creationId xmlns:a16="http://schemas.microsoft.com/office/drawing/2014/main" id="{9C94F43C-9D00-4407-9691-719007F46896}"/>
              </a:ext>
            </a:extLst>
          </p:cNvPr>
          <p:cNvSpPr txBox="1"/>
          <p:nvPr/>
        </p:nvSpPr>
        <p:spPr>
          <a:xfrm>
            <a:off x="1794361" y="3225704"/>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28" name="TextBox 27">
            <a:extLst>
              <a:ext uri="{FF2B5EF4-FFF2-40B4-BE49-F238E27FC236}">
                <a16:creationId xmlns:a16="http://schemas.microsoft.com/office/drawing/2014/main" id="{4B584B89-393B-4114-BC8C-9EDC51195A78}"/>
              </a:ext>
            </a:extLst>
          </p:cNvPr>
          <p:cNvSpPr txBox="1"/>
          <p:nvPr/>
        </p:nvSpPr>
        <p:spPr>
          <a:xfrm>
            <a:off x="1921413" y="3335412"/>
            <a:ext cx="720069" cy="369332"/>
          </a:xfrm>
          <a:prstGeom prst="rect">
            <a:avLst/>
          </a:prstGeom>
          <a:noFill/>
        </p:spPr>
        <p:txBody>
          <a:bodyPr wrap="none" rtlCol="0">
            <a:spAutoFit/>
          </a:bodyPr>
          <a:lstStyle/>
          <a:p>
            <a:r>
              <a:rPr lang="en-US" b="1" dirty="0">
                <a:solidFill>
                  <a:srgbClr val="C00000"/>
                </a:solidFill>
              </a:rPr>
              <a:t>3</a:t>
            </a:r>
            <a:r>
              <a:rPr lang="en-US" dirty="0"/>
              <a:t> </a:t>
            </a:r>
            <a:r>
              <a:rPr lang="en-US" sz="1100" dirty="0"/>
              <a:t>p/</a:t>
            </a:r>
            <a:r>
              <a:rPr lang="en-US" sz="1100" dirty="0" err="1"/>
              <a:t>sem</a:t>
            </a:r>
            <a:endParaRPr lang="en-CA" dirty="0"/>
          </a:p>
        </p:txBody>
      </p:sp>
      <p:sp>
        <p:nvSpPr>
          <p:cNvPr id="29" name="TextBox 28">
            <a:extLst>
              <a:ext uri="{FF2B5EF4-FFF2-40B4-BE49-F238E27FC236}">
                <a16:creationId xmlns:a16="http://schemas.microsoft.com/office/drawing/2014/main" id="{0D34210F-FDB0-47F6-8700-42A698D5429D}"/>
              </a:ext>
            </a:extLst>
          </p:cNvPr>
          <p:cNvSpPr txBox="1"/>
          <p:nvPr/>
        </p:nvSpPr>
        <p:spPr>
          <a:xfrm>
            <a:off x="3074752" y="2854645"/>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0" name="TextBox 29">
            <a:extLst>
              <a:ext uri="{FF2B5EF4-FFF2-40B4-BE49-F238E27FC236}">
                <a16:creationId xmlns:a16="http://schemas.microsoft.com/office/drawing/2014/main" id="{4C536B45-412F-4A35-8E72-F36C2F5B11C7}"/>
              </a:ext>
            </a:extLst>
          </p:cNvPr>
          <p:cNvSpPr txBox="1"/>
          <p:nvPr/>
        </p:nvSpPr>
        <p:spPr>
          <a:xfrm>
            <a:off x="2986123" y="321111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1" name="TextBox 30">
            <a:extLst>
              <a:ext uri="{FF2B5EF4-FFF2-40B4-BE49-F238E27FC236}">
                <a16:creationId xmlns:a16="http://schemas.microsoft.com/office/drawing/2014/main" id="{0425BA4A-CECB-4672-B987-03CBA02EFD2E}"/>
              </a:ext>
            </a:extLst>
          </p:cNvPr>
          <p:cNvSpPr txBox="1"/>
          <p:nvPr/>
        </p:nvSpPr>
        <p:spPr>
          <a:xfrm>
            <a:off x="3057872" y="2952982"/>
            <a:ext cx="830677" cy="369332"/>
          </a:xfrm>
          <a:prstGeom prst="rect">
            <a:avLst/>
          </a:prstGeom>
          <a:noFill/>
        </p:spPr>
        <p:txBody>
          <a:bodyPr wrap="none" rtlCol="0">
            <a:spAutoFit/>
          </a:bodyPr>
          <a:lstStyle/>
          <a:p>
            <a:r>
              <a:rPr lang="en-US" b="1" dirty="0">
                <a:solidFill>
                  <a:srgbClr val="002060"/>
                </a:solidFill>
              </a:rPr>
              <a:t>20</a:t>
            </a:r>
            <a:r>
              <a:rPr lang="en-US" dirty="0"/>
              <a:t> </a:t>
            </a:r>
            <a:r>
              <a:rPr lang="en-US" sz="1100" dirty="0"/>
              <a:t>p/jour</a:t>
            </a:r>
            <a:endParaRPr lang="en-CA" dirty="0"/>
          </a:p>
        </p:txBody>
      </p:sp>
      <p:sp>
        <p:nvSpPr>
          <p:cNvPr id="32" name="TextBox 31">
            <a:extLst>
              <a:ext uri="{FF2B5EF4-FFF2-40B4-BE49-F238E27FC236}">
                <a16:creationId xmlns:a16="http://schemas.microsoft.com/office/drawing/2014/main" id="{5302EF02-E998-4ECC-A76A-087FE802707A}"/>
              </a:ext>
            </a:extLst>
          </p:cNvPr>
          <p:cNvSpPr txBox="1"/>
          <p:nvPr/>
        </p:nvSpPr>
        <p:spPr>
          <a:xfrm>
            <a:off x="3113175" y="3320820"/>
            <a:ext cx="720069" cy="369332"/>
          </a:xfrm>
          <a:prstGeom prst="rect">
            <a:avLst/>
          </a:prstGeom>
          <a:noFill/>
        </p:spPr>
        <p:txBody>
          <a:bodyPr wrap="none" rtlCol="0">
            <a:spAutoFit/>
          </a:bodyPr>
          <a:lstStyle/>
          <a:p>
            <a:r>
              <a:rPr lang="en-US" b="1" dirty="0">
                <a:solidFill>
                  <a:srgbClr val="C00000"/>
                </a:solidFill>
              </a:rPr>
              <a:t>4</a:t>
            </a:r>
            <a:r>
              <a:rPr lang="en-US" dirty="0"/>
              <a:t> </a:t>
            </a:r>
            <a:r>
              <a:rPr lang="en-US" sz="1100" dirty="0"/>
              <a:t>p/</a:t>
            </a:r>
            <a:r>
              <a:rPr lang="en-US" sz="1100" dirty="0" err="1"/>
              <a:t>sem</a:t>
            </a:r>
            <a:endParaRPr lang="en-CA" dirty="0"/>
          </a:p>
        </p:txBody>
      </p:sp>
      <p:sp>
        <p:nvSpPr>
          <p:cNvPr id="33" name="TextBox 32">
            <a:extLst>
              <a:ext uri="{FF2B5EF4-FFF2-40B4-BE49-F238E27FC236}">
                <a16:creationId xmlns:a16="http://schemas.microsoft.com/office/drawing/2014/main" id="{0C7945B6-B7AE-4E2A-BEBA-30F00DD435BC}"/>
              </a:ext>
            </a:extLst>
          </p:cNvPr>
          <p:cNvSpPr txBox="1"/>
          <p:nvPr/>
        </p:nvSpPr>
        <p:spPr>
          <a:xfrm>
            <a:off x="1922852" y="3909075"/>
            <a:ext cx="641522"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4" name="TextBox 33">
            <a:extLst>
              <a:ext uri="{FF2B5EF4-FFF2-40B4-BE49-F238E27FC236}">
                <a16:creationId xmlns:a16="http://schemas.microsoft.com/office/drawing/2014/main" id="{57668A7D-33DA-40EB-B279-ADE1BA2727E9}"/>
              </a:ext>
            </a:extLst>
          </p:cNvPr>
          <p:cNvSpPr txBox="1"/>
          <p:nvPr/>
        </p:nvSpPr>
        <p:spPr>
          <a:xfrm>
            <a:off x="1834223" y="426554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5" name="TextBox 34">
            <a:extLst>
              <a:ext uri="{FF2B5EF4-FFF2-40B4-BE49-F238E27FC236}">
                <a16:creationId xmlns:a16="http://schemas.microsoft.com/office/drawing/2014/main" id="{95EBE940-3F15-4559-B47A-7999EB07AC52}"/>
              </a:ext>
            </a:extLst>
          </p:cNvPr>
          <p:cNvSpPr txBox="1"/>
          <p:nvPr/>
        </p:nvSpPr>
        <p:spPr>
          <a:xfrm>
            <a:off x="1905972" y="4007412"/>
            <a:ext cx="830677" cy="369332"/>
          </a:xfrm>
          <a:prstGeom prst="rect">
            <a:avLst/>
          </a:prstGeom>
          <a:noFill/>
        </p:spPr>
        <p:txBody>
          <a:bodyPr wrap="none" rtlCol="0">
            <a:spAutoFit/>
          </a:bodyPr>
          <a:lstStyle/>
          <a:p>
            <a:r>
              <a:rPr lang="en-US" b="1" dirty="0">
                <a:solidFill>
                  <a:srgbClr val="002060"/>
                </a:solidFill>
              </a:rPr>
              <a:t>30</a:t>
            </a:r>
            <a:r>
              <a:rPr lang="en-US" dirty="0"/>
              <a:t> </a:t>
            </a:r>
            <a:r>
              <a:rPr lang="en-US" sz="1100" dirty="0"/>
              <a:t>p/jour</a:t>
            </a:r>
            <a:endParaRPr lang="en-CA" dirty="0"/>
          </a:p>
        </p:txBody>
      </p:sp>
      <p:sp>
        <p:nvSpPr>
          <p:cNvPr id="36" name="TextBox 35">
            <a:extLst>
              <a:ext uri="{FF2B5EF4-FFF2-40B4-BE49-F238E27FC236}">
                <a16:creationId xmlns:a16="http://schemas.microsoft.com/office/drawing/2014/main" id="{FEAE72FD-89DB-40AD-919D-E2FA08D30718}"/>
              </a:ext>
            </a:extLst>
          </p:cNvPr>
          <p:cNvSpPr txBox="1"/>
          <p:nvPr/>
        </p:nvSpPr>
        <p:spPr>
          <a:xfrm>
            <a:off x="1961275" y="4375250"/>
            <a:ext cx="720069" cy="369332"/>
          </a:xfrm>
          <a:prstGeom prst="rect">
            <a:avLst/>
          </a:prstGeom>
          <a:noFill/>
        </p:spPr>
        <p:txBody>
          <a:bodyPr wrap="none" rtlCol="0">
            <a:spAutoFit/>
          </a:bodyPr>
          <a:lstStyle/>
          <a:p>
            <a:r>
              <a:rPr lang="en-US" b="1" dirty="0">
                <a:solidFill>
                  <a:srgbClr val="C00000"/>
                </a:solidFill>
              </a:rPr>
              <a:t>5</a:t>
            </a:r>
            <a:r>
              <a:rPr lang="en-US" dirty="0"/>
              <a:t> </a:t>
            </a:r>
            <a:r>
              <a:rPr lang="en-US" sz="1100" dirty="0"/>
              <a:t>p/</a:t>
            </a:r>
            <a:r>
              <a:rPr lang="en-US" sz="1100" dirty="0" err="1"/>
              <a:t>sem</a:t>
            </a:r>
            <a:endParaRPr lang="en-CA" dirty="0"/>
          </a:p>
        </p:txBody>
      </p:sp>
      <p:sp>
        <p:nvSpPr>
          <p:cNvPr id="41" name="TextBox 40">
            <a:extLst>
              <a:ext uri="{FF2B5EF4-FFF2-40B4-BE49-F238E27FC236}">
                <a16:creationId xmlns:a16="http://schemas.microsoft.com/office/drawing/2014/main" id="{85A77E37-84DF-4518-B83F-B7779361E0F4}"/>
              </a:ext>
            </a:extLst>
          </p:cNvPr>
          <p:cNvSpPr txBox="1"/>
          <p:nvPr/>
        </p:nvSpPr>
        <p:spPr>
          <a:xfrm>
            <a:off x="3047753" y="3920998"/>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42" name="TextBox 41">
            <a:extLst>
              <a:ext uri="{FF2B5EF4-FFF2-40B4-BE49-F238E27FC236}">
                <a16:creationId xmlns:a16="http://schemas.microsoft.com/office/drawing/2014/main" id="{7B11AC0E-9CEC-435A-93E8-C0B542859A02}"/>
              </a:ext>
            </a:extLst>
          </p:cNvPr>
          <p:cNvSpPr txBox="1"/>
          <p:nvPr/>
        </p:nvSpPr>
        <p:spPr>
          <a:xfrm>
            <a:off x="2959124" y="4277465"/>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43" name="TextBox 42">
            <a:extLst>
              <a:ext uri="{FF2B5EF4-FFF2-40B4-BE49-F238E27FC236}">
                <a16:creationId xmlns:a16="http://schemas.microsoft.com/office/drawing/2014/main" id="{D87B16A0-E619-4D64-8B6F-6A1CF0FAA58C}"/>
              </a:ext>
            </a:extLst>
          </p:cNvPr>
          <p:cNvSpPr txBox="1"/>
          <p:nvPr/>
        </p:nvSpPr>
        <p:spPr>
          <a:xfrm>
            <a:off x="3030873" y="4019335"/>
            <a:ext cx="830677" cy="369332"/>
          </a:xfrm>
          <a:prstGeom prst="rect">
            <a:avLst/>
          </a:prstGeom>
          <a:noFill/>
        </p:spPr>
        <p:txBody>
          <a:bodyPr wrap="none" rtlCol="0">
            <a:spAutoFit/>
          </a:bodyPr>
          <a:lstStyle/>
          <a:p>
            <a:r>
              <a:rPr lang="en-US" b="1" dirty="0">
                <a:solidFill>
                  <a:srgbClr val="002060"/>
                </a:solidFill>
              </a:rPr>
              <a:t>40</a:t>
            </a:r>
            <a:r>
              <a:rPr lang="en-US" dirty="0"/>
              <a:t> </a:t>
            </a:r>
            <a:r>
              <a:rPr lang="en-US" sz="1100" dirty="0"/>
              <a:t>p/jour</a:t>
            </a:r>
            <a:endParaRPr lang="en-CA" dirty="0"/>
          </a:p>
        </p:txBody>
      </p:sp>
      <p:sp>
        <p:nvSpPr>
          <p:cNvPr id="44" name="TextBox 43">
            <a:extLst>
              <a:ext uri="{FF2B5EF4-FFF2-40B4-BE49-F238E27FC236}">
                <a16:creationId xmlns:a16="http://schemas.microsoft.com/office/drawing/2014/main" id="{F3385C2A-98D8-4C33-834A-4F0443B6658C}"/>
              </a:ext>
            </a:extLst>
          </p:cNvPr>
          <p:cNvSpPr txBox="1"/>
          <p:nvPr/>
        </p:nvSpPr>
        <p:spPr>
          <a:xfrm>
            <a:off x="3086176" y="4387173"/>
            <a:ext cx="720069" cy="369332"/>
          </a:xfrm>
          <a:prstGeom prst="rect">
            <a:avLst/>
          </a:prstGeom>
          <a:noFill/>
        </p:spPr>
        <p:txBody>
          <a:bodyPr wrap="none" rtlCol="0">
            <a:spAutoFit/>
          </a:bodyPr>
          <a:lstStyle/>
          <a:p>
            <a:r>
              <a:rPr lang="en-US" b="1" dirty="0">
                <a:solidFill>
                  <a:srgbClr val="C00000"/>
                </a:solidFill>
              </a:rPr>
              <a:t>6</a:t>
            </a:r>
            <a:r>
              <a:rPr lang="en-US" dirty="0"/>
              <a:t> </a:t>
            </a:r>
            <a:r>
              <a:rPr lang="en-US" sz="1100" dirty="0"/>
              <a:t>p/</a:t>
            </a:r>
            <a:r>
              <a:rPr lang="en-US" sz="1100" dirty="0" err="1"/>
              <a:t>sem</a:t>
            </a:r>
            <a:endParaRPr lang="en-CA" dirty="0"/>
          </a:p>
        </p:txBody>
      </p:sp>
      <p:sp>
        <p:nvSpPr>
          <p:cNvPr id="47" name="Rectangle: Rounded Corners 46">
            <a:extLst>
              <a:ext uri="{FF2B5EF4-FFF2-40B4-BE49-F238E27FC236}">
                <a16:creationId xmlns:a16="http://schemas.microsoft.com/office/drawing/2014/main" id="{BA67C96F-6AA7-436D-8248-76E5CEF98D12}"/>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48" name="Rectangle: Rounded Corners 47">
            <a:extLst>
              <a:ext uri="{FF2B5EF4-FFF2-40B4-BE49-F238E27FC236}">
                <a16:creationId xmlns:a16="http://schemas.microsoft.com/office/drawing/2014/main" id="{DB4DB737-60E0-48A9-A31A-18CD5410D0F9}"/>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49" name="Rectangle 48">
            <a:extLst>
              <a:ext uri="{FF2B5EF4-FFF2-40B4-BE49-F238E27FC236}">
                <a16:creationId xmlns:a16="http://schemas.microsoft.com/office/drawing/2014/main" id="{4D279F01-6AEE-4F4A-8AC3-09E0ECA14762}"/>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3" name="TextBox 52">
            <a:extLst>
              <a:ext uri="{FF2B5EF4-FFF2-40B4-BE49-F238E27FC236}">
                <a16:creationId xmlns:a16="http://schemas.microsoft.com/office/drawing/2014/main" id="{A1B9934B-2EB8-4DA9-9B73-20BA1D387A8E}"/>
              </a:ext>
            </a:extLst>
          </p:cNvPr>
          <p:cNvSpPr txBox="1"/>
          <p:nvPr/>
        </p:nvSpPr>
        <p:spPr>
          <a:xfrm>
            <a:off x="4979291" y="2282069"/>
            <a:ext cx="2255354" cy="830997"/>
          </a:xfrm>
          <a:prstGeom prst="rect">
            <a:avLst/>
          </a:prstGeom>
          <a:noFill/>
        </p:spPr>
        <p:txBody>
          <a:bodyPr wrap="square" rtlCol="0">
            <a:spAutoFit/>
          </a:bodyPr>
          <a:lstStyle/>
          <a:p>
            <a:pPr algn="ctr"/>
            <a:r>
              <a:rPr lang="en-US" sz="1600" dirty="0"/>
              <a:t>Dans </a:t>
            </a:r>
            <a:r>
              <a:rPr lang="en-US" sz="1600" dirty="0" err="1"/>
              <a:t>quel</a:t>
            </a:r>
            <a:r>
              <a:rPr lang="en-US" sz="1600" dirty="0"/>
              <a:t> </a:t>
            </a:r>
            <a:r>
              <a:rPr lang="en-US" sz="1600" dirty="0" err="1"/>
              <a:t>ordre</a:t>
            </a:r>
            <a:r>
              <a:rPr lang="en-US" sz="1600" dirty="0"/>
              <a:t> </a:t>
            </a:r>
            <a:r>
              <a:rPr lang="en-US" sz="1600" dirty="0" err="1"/>
              <a:t>souhaitez</a:t>
            </a:r>
            <a:r>
              <a:rPr lang="en-US" sz="1600" dirty="0"/>
              <a:t> </a:t>
            </a:r>
            <a:r>
              <a:rPr lang="en-US" sz="1600" dirty="0" err="1"/>
              <a:t>vous</a:t>
            </a:r>
            <a:r>
              <a:rPr lang="en-US" sz="1600" dirty="0"/>
              <a:t> </a:t>
            </a:r>
            <a:r>
              <a:rPr lang="en-US" sz="1600" dirty="0" err="1"/>
              <a:t>mémoriser</a:t>
            </a:r>
            <a:r>
              <a:rPr lang="en-US" sz="1600" dirty="0"/>
              <a:t> ?</a:t>
            </a:r>
            <a:endParaRPr lang="en-CA" sz="1600" dirty="0"/>
          </a:p>
        </p:txBody>
      </p:sp>
      <p:sp>
        <p:nvSpPr>
          <p:cNvPr id="55" name="Rectangle: Rounded Corners 54">
            <a:extLst>
              <a:ext uri="{FF2B5EF4-FFF2-40B4-BE49-F238E27FC236}">
                <a16:creationId xmlns:a16="http://schemas.microsoft.com/office/drawing/2014/main" id="{A11BD4FE-EBD6-408B-876A-8616D8E77C12}"/>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Dans </a:t>
            </a:r>
            <a:r>
              <a:rPr lang="en-US" sz="1400" dirty="0" err="1"/>
              <a:t>l’ordre</a:t>
            </a:r>
            <a:r>
              <a:rPr lang="en-US" sz="1400" dirty="0"/>
              <a:t> du </a:t>
            </a:r>
            <a:r>
              <a:rPr lang="en-US" sz="1400" dirty="0" err="1"/>
              <a:t>Mushaf</a:t>
            </a:r>
            <a:endParaRPr lang="en-CA" sz="1400" dirty="0"/>
          </a:p>
        </p:txBody>
      </p:sp>
      <p:sp>
        <p:nvSpPr>
          <p:cNvPr id="56" name="Rectangle: Rounded Corners 55">
            <a:extLst>
              <a:ext uri="{FF2B5EF4-FFF2-40B4-BE49-F238E27FC236}">
                <a16:creationId xmlns:a16="http://schemas.microsoft.com/office/drawing/2014/main" id="{1D5A6F6D-DEC8-4621-BB95-83986E54B6D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Dans </a:t>
            </a:r>
            <a:r>
              <a:rPr lang="en-US" sz="1600" dirty="0" err="1"/>
              <a:t>l’ordre</a:t>
            </a:r>
            <a:r>
              <a:rPr lang="en-US" sz="1600" dirty="0"/>
              <a:t> inverse du </a:t>
            </a:r>
            <a:r>
              <a:rPr lang="en-US" sz="1600" dirty="0" err="1"/>
              <a:t>Mushaf</a:t>
            </a:r>
            <a:endParaRPr lang="en-CA" sz="1600" dirty="0"/>
          </a:p>
        </p:txBody>
      </p:sp>
      <p:sp>
        <p:nvSpPr>
          <p:cNvPr id="57" name="Rectangle 56">
            <a:extLst>
              <a:ext uri="{FF2B5EF4-FFF2-40B4-BE49-F238E27FC236}">
                <a16:creationId xmlns:a16="http://schemas.microsoft.com/office/drawing/2014/main" id="{501C0B01-34EA-4D08-88F2-2E76D82CD6BD}"/>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8" name="TextBox 57">
            <a:extLst>
              <a:ext uri="{FF2B5EF4-FFF2-40B4-BE49-F238E27FC236}">
                <a16:creationId xmlns:a16="http://schemas.microsoft.com/office/drawing/2014/main" id="{F4EC740E-75B7-4D02-A8AA-5D3C21FD3AFE}"/>
              </a:ext>
            </a:extLst>
          </p:cNvPr>
          <p:cNvSpPr txBox="1"/>
          <p:nvPr/>
        </p:nvSpPr>
        <p:spPr>
          <a:xfrm>
            <a:off x="8312579" y="2763650"/>
            <a:ext cx="2255354" cy="1323439"/>
          </a:xfrm>
          <a:prstGeom prst="rect">
            <a:avLst/>
          </a:prstGeom>
          <a:noFill/>
        </p:spPr>
        <p:txBody>
          <a:bodyPr wrap="square" rtlCol="0">
            <a:spAutoFit/>
          </a:bodyPr>
          <a:lstStyle/>
          <a:p>
            <a:pPr algn="ctr"/>
            <a:r>
              <a:rPr lang="en-US" sz="1600" dirty="0"/>
              <a:t>Configuration </a:t>
            </a:r>
            <a:r>
              <a:rPr lang="en-US" sz="1600" dirty="0" err="1"/>
              <a:t>terminée</a:t>
            </a:r>
            <a:r>
              <a:rPr lang="en-US" sz="1600" dirty="0"/>
              <a:t> ! Nous </a:t>
            </a:r>
            <a:r>
              <a:rPr lang="en-US" sz="1600" dirty="0" err="1"/>
              <a:t>allons</a:t>
            </a:r>
            <a:r>
              <a:rPr lang="en-US" sz="1600" dirty="0"/>
              <a:t> </a:t>
            </a:r>
            <a:r>
              <a:rPr lang="en-US" sz="1600" dirty="0" err="1"/>
              <a:t>maintenant</a:t>
            </a:r>
            <a:r>
              <a:rPr lang="en-US" sz="1600" dirty="0"/>
              <a:t> </a:t>
            </a:r>
            <a:r>
              <a:rPr lang="en-US" sz="1600" dirty="0" err="1"/>
              <a:t>vous</a:t>
            </a:r>
            <a:r>
              <a:rPr lang="en-US" sz="1600" dirty="0"/>
              <a:t> </a:t>
            </a:r>
            <a:r>
              <a:rPr lang="en-US" sz="1600" dirty="0" err="1"/>
              <a:t>expliquer</a:t>
            </a:r>
            <a:r>
              <a:rPr lang="en-US" sz="1600" dirty="0"/>
              <a:t> le </a:t>
            </a:r>
            <a:r>
              <a:rPr lang="en-US" sz="1600" dirty="0" err="1"/>
              <a:t>fonctionnement</a:t>
            </a:r>
            <a:r>
              <a:rPr lang="en-US" sz="1600" dirty="0"/>
              <a:t> de </a:t>
            </a:r>
            <a:r>
              <a:rPr lang="en-US" sz="1600" dirty="0" err="1"/>
              <a:t>l’application</a:t>
            </a:r>
            <a:r>
              <a:rPr lang="en-US" sz="1600" dirty="0"/>
              <a:t>.</a:t>
            </a:r>
            <a:endParaRPr lang="en-CA" sz="1600" dirty="0"/>
          </a:p>
        </p:txBody>
      </p:sp>
      <p:sp>
        <p:nvSpPr>
          <p:cNvPr id="59" name="TextBox 58">
            <a:extLst>
              <a:ext uri="{FF2B5EF4-FFF2-40B4-BE49-F238E27FC236}">
                <a16:creationId xmlns:a16="http://schemas.microsoft.com/office/drawing/2014/main" id="{EE457907-B489-4C94-8390-4238B274AF44}"/>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Tree>
    <p:extLst>
      <p:ext uri="{BB962C8B-B14F-4D97-AF65-F5344CB8AC3E}">
        <p14:creationId xmlns:p14="http://schemas.microsoft.com/office/powerpoint/2010/main" val="193525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10939</TotalTime>
  <Words>1519</Words>
  <Application>Microsoft Office PowerPoint</Application>
  <PresentationFormat>Widescreen</PresentationFormat>
  <Paragraphs>275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Courier New</vt:lpstr>
      <vt:lpstr>Office Theme</vt:lpstr>
      <vt:lpstr>Fonctionnalités principale</vt:lpstr>
      <vt:lpstr>Fonctionnalités principale</vt:lpstr>
      <vt:lpstr>Fonctionnalités secondaires</vt:lpstr>
      <vt:lpstr>Components et vues</vt:lpstr>
      <vt:lpstr>Autres informations</vt:lpstr>
      <vt:lpstr>Mémo</vt:lpstr>
      <vt:lpstr>Vues</vt:lpstr>
      <vt:lpstr>Vues</vt:lpstr>
      <vt:lpstr>Vues</vt:lpstr>
      <vt:lpstr>Vues</vt:lpstr>
      <vt:lpstr>Vues</vt:lpstr>
      <vt:lpstr>Vues</vt:lpstr>
      <vt:lpstr>Vues</vt:lpstr>
      <vt:lpstr>Assets</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Yahia, Hadi</dc:creator>
  <cp:lastModifiedBy>Yahia, Hadi</cp:lastModifiedBy>
  <cp:revision>68</cp:revision>
  <dcterms:created xsi:type="dcterms:W3CDTF">2020-08-09T00:02:18Z</dcterms:created>
  <dcterms:modified xsi:type="dcterms:W3CDTF">2020-08-17T00:03:05Z</dcterms:modified>
</cp:coreProperties>
</file>